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394" r:id="rId3"/>
    <p:sldId id="395" r:id="rId4"/>
    <p:sldId id="341" r:id="rId5"/>
    <p:sldId id="398" r:id="rId6"/>
    <p:sldId id="399" r:id="rId7"/>
    <p:sldId id="337" r:id="rId8"/>
    <p:sldId id="339" r:id="rId9"/>
    <p:sldId id="390" r:id="rId10"/>
    <p:sldId id="273" r:id="rId11"/>
    <p:sldId id="281" r:id="rId12"/>
    <p:sldId id="282" r:id="rId13"/>
    <p:sldId id="279" r:id="rId14"/>
    <p:sldId id="286" r:id="rId15"/>
    <p:sldId id="361" r:id="rId16"/>
    <p:sldId id="340" r:id="rId17"/>
    <p:sldId id="287" r:id="rId18"/>
    <p:sldId id="396" r:id="rId19"/>
    <p:sldId id="288" r:id="rId20"/>
    <p:sldId id="397" r:id="rId21"/>
    <p:sldId id="295" r:id="rId22"/>
    <p:sldId id="401" r:id="rId23"/>
    <p:sldId id="291" r:id="rId24"/>
    <p:sldId id="292" r:id="rId25"/>
    <p:sldId id="294" r:id="rId26"/>
    <p:sldId id="285" r:id="rId27"/>
    <p:sldId id="362" r:id="rId28"/>
    <p:sldId id="303" r:id="rId29"/>
    <p:sldId id="317" r:id="rId30"/>
    <p:sldId id="406" r:id="rId31"/>
    <p:sldId id="309" r:id="rId32"/>
    <p:sldId id="320" r:id="rId33"/>
    <p:sldId id="323" r:id="rId34"/>
    <p:sldId id="324" r:id="rId35"/>
    <p:sldId id="373" r:id="rId36"/>
    <p:sldId id="374" r:id="rId37"/>
    <p:sldId id="310" r:id="rId38"/>
    <p:sldId id="322" r:id="rId39"/>
    <p:sldId id="327" r:id="rId40"/>
    <p:sldId id="363" r:id="rId41"/>
    <p:sldId id="364" r:id="rId42"/>
    <p:sldId id="328" r:id="rId43"/>
    <p:sldId id="365" r:id="rId44"/>
    <p:sldId id="366" r:id="rId45"/>
    <p:sldId id="400" r:id="rId46"/>
    <p:sldId id="402" r:id="rId47"/>
    <p:sldId id="367" r:id="rId48"/>
    <p:sldId id="376" r:id="rId49"/>
    <p:sldId id="333" r:id="rId50"/>
    <p:sldId id="403" r:id="rId51"/>
    <p:sldId id="321" r:id="rId52"/>
    <p:sldId id="331" r:id="rId53"/>
    <p:sldId id="332" r:id="rId54"/>
    <p:sldId id="335" r:id="rId55"/>
    <p:sldId id="368" r:id="rId56"/>
    <p:sldId id="370" r:id="rId57"/>
    <p:sldId id="369" r:id="rId58"/>
    <p:sldId id="372" r:id="rId59"/>
    <p:sldId id="306" r:id="rId60"/>
    <p:sldId id="330" r:id="rId61"/>
    <p:sldId id="297" r:id="rId62"/>
    <p:sldId id="375" r:id="rId63"/>
    <p:sldId id="299" r:id="rId64"/>
    <p:sldId id="351" r:id="rId65"/>
    <p:sldId id="350" r:id="rId66"/>
    <p:sldId id="358" r:id="rId67"/>
    <p:sldId id="359" r:id="rId68"/>
    <p:sldId id="301" r:id="rId69"/>
    <p:sldId id="377" r:id="rId70"/>
    <p:sldId id="300" r:id="rId71"/>
    <p:sldId id="314" r:id="rId72"/>
    <p:sldId id="378" r:id="rId73"/>
    <p:sldId id="379" r:id="rId74"/>
    <p:sldId id="343" r:id="rId75"/>
    <p:sldId id="345" r:id="rId76"/>
    <p:sldId id="346" r:id="rId77"/>
    <p:sldId id="347" r:id="rId78"/>
    <p:sldId id="348" r:id="rId79"/>
    <p:sldId id="388" r:id="rId80"/>
    <p:sldId id="391" r:id="rId81"/>
    <p:sldId id="389" r:id="rId82"/>
    <p:sldId id="404" r:id="rId83"/>
    <p:sldId id="315" r:id="rId84"/>
    <p:sldId id="354" r:id="rId85"/>
    <p:sldId id="392" r:id="rId86"/>
    <p:sldId id="355" r:id="rId87"/>
    <p:sldId id="380" r:id="rId88"/>
    <p:sldId id="349" r:id="rId89"/>
    <p:sldId id="356" r:id="rId90"/>
    <p:sldId id="357" r:id="rId91"/>
    <p:sldId id="393" r:id="rId92"/>
    <p:sldId id="382" r:id="rId93"/>
    <p:sldId id="352" r:id="rId94"/>
    <p:sldId id="338" r:id="rId95"/>
    <p:sldId id="353" r:id="rId96"/>
    <p:sldId id="284" r:id="rId97"/>
    <p:sldId id="334" r:id="rId98"/>
    <p:sldId id="405" r:id="rId99"/>
    <p:sldId id="383" r:id="rId100"/>
    <p:sldId id="384" r:id="rId101"/>
    <p:sldId id="360" r:id="rId102"/>
    <p:sldId id="385" r:id="rId103"/>
    <p:sldId id="386" r:id="rId10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B82DA2-7662-4E54-92A3-1BBFEA5A2DE2}" v="90" dt="2019-01-31T13:31:14.7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14" autoAdjust="0"/>
    <p:restoredTop sz="94660"/>
  </p:normalViewPr>
  <p:slideViewPr>
    <p:cSldViewPr snapToGrid="0">
      <p:cViewPr varScale="1">
        <p:scale>
          <a:sx n="74" d="100"/>
          <a:sy n="74" d="100"/>
        </p:scale>
        <p:origin x="44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07" Type="http://schemas.openxmlformats.org/officeDocument/2006/relationships/theme" Target="theme/theme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microsoft.com/office/2015/10/relationships/revisionInfo" Target="revisionInfo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/Relationships>
</file>

<file path=ppt/media/image1.jpe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AC85A-7B81-4DAB-BCCF-3664DC2978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579B48-FDA3-4011-BBEA-40764257FF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5DFA4-AA60-4AC5-8E0E-1D85906DA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34BA-4433-43D7-8E54-413429EB39ED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03A95-C69B-44CD-BC93-50F6F0C7AE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1FC13-CEAD-4D03-B485-A3EEB8C7D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5A232-692C-4047-AE0D-AC22153A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81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40B06-2F4F-4732-9DC7-270B4DAFD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A1952D-486C-41BA-A87C-726D2ACCEF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3945D-1177-4536-B6B8-0FB89A1DA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34BA-4433-43D7-8E54-413429EB39ED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24CF9-C9E4-4373-8386-DA549983E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831C7-CDA1-4688-9FA4-803EED7E9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5A232-692C-4047-AE0D-AC22153A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911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6A841E-0885-45C6-998C-BF45917B0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B43FD5-ACBB-48E3-96AF-CA91CB58B8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BE61C1-2D0E-4239-8CCF-504DCB0A89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34BA-4433-43D7-8E54-413429EB39ED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B2A8E-A31A-4842-AD56-E758F1C5D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92248F-A731-4F24-B848-882CEECC2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5A232-692C-4047-AE0D-AC22153A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46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AA347-4880-4D85-8B17-8D5E92C29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FBF74-86A0-4E28-8AAB-819D2D1DEC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1pPr>
            <a:lvl2pPr>
              <a:defRPr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2pPr>
            <a:lvl3pPr>
              <a:defRPr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3pPr>
            <a:lvl4pPr>
              <a:defRPr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4pPr>
            <a:lvl5pPr>
              <a:defRPr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0AAA1F-8C5A-4C78-A76C-E9F6F6281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1pPr>
          </a:lstStyle>
          <a:p>
            <a:fld id="{04BB34BA-4433-43D7-8E54-413429EB39ED}" type="datetimeFigureOut">
              <a:rPr lang="en-US" smtClean="0"/>
              <a:pPr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1E1C2-5200-4046-B392-8D146E07C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E2321-AA9E-42D0-8798-A8E92BBB8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1pPr>
          </a:lstStyle>
          <a:p>
            <a:fld id="{C645A232-692C-4047-AE0D-AC22153A4A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296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9F0C2-E582-44A3-B861-CCA44FF62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49CE1F-B688-457B-9D0F-861A30E8F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E34BC8-22C0-462B-8937-2117603F0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34BA-4433-43D7-8E54-413429EB39ED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DA39C-5EF7-4497-BC5D-5750CF7F9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DD2C4-2A4D-47F4-AF7E-02C896E97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5A232-692C-4047-AE0D-AC22153A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737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DA742-509B-4685-903A-9CF1A067C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3D87A-3321-448C-8C3B-6224F20305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17DCE2-B179-46D6-9DF3-7406A55E08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75EB45-DB62-40B9-B5BD-ABD133EFE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34BA-4433-43D7-8E54-413429EB39ED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791BBD-545D-45EF-A73E-494770A4F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E5B287-D613-4AC4-94D2-80F5D2A7E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5A232-692C-4047-AE0D-AC22153A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66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A9BDF-301B-4697-B3D2-30018C8A1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4884E8-A957-4225-8CDE-94F2EA0931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D76C2-D753-4695-8D59-B099641C22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E8A4FE-C40D-439E-BE52-E2FC29E11B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59E87-650C-4686-8DB6-1E946F1DCF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AD395A-DA58-4480-8C40-6B693F0E05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34BA-4433-43D7-8E54-413429EB39ED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1E5EF9-911A-4370-A936-048D17A85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30F6A5D-BFC5-4657-9D66-7BD5547E3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5A232-692C-4047-AE0D-AC22153A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188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06FCD-15E4-46A4-BAD5-9C9818977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BAE9A6-4DEB-4270-B4AB-DE76A4B6B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34BA-4433-43D7-8E54-413429EB39ED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D2A842-F40B-4C6E-B7BF-8F1D5BEE1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0B9B1C-8CFA-4CFE-9AD9-D7737B984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5A232-692C-4047-AE0D-AC22153A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0459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CF5DE5C-B306-4FB8-842F-37623D236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34BA-4433-43D7-8E54-413429EB39ED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3CF590-F749-4433-9445-2D6708BA8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BAF5D2-D73B-4CFD-85EC-DD930195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5A232-692C-4047-AE0D-AC22153A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254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0B622-8C38-4E6E-9DF8-0A1185F90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73A83-A10E-4234-84CB-67C714E831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CE8B5D-4626-45FA-8804-2D7D0B1C6D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F6596D-00FF-443F-99D8-8112094DA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34BA-4433-43D7-8E54-413429EB39ED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4FD87-CB42-445D-B0A1-FC90D5033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2E503-2471-4BC6-8E3C-752F4E6F8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5A232-692C-4047-AE0D-AC22153A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980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646EB-3DA0-4976-9E4D-4FD33815D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56A7C5-925F-4966-9A43-8D30DE49AB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4EC097-A14E-4FEC-9263-22A887DA2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21CE0E-40FE-448A-9FB9-E27475F62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B34BA-4433-43D7-8E54-413429EB39ED}" type="datetimeFigureOut">
              <a:rPr lang="en-US" smtClean="0"/>
              <a:t>2/15/2019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D7990E-9A29-4C21-92C8-851331625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A845EF-9D31-4D76-A5BF-DA5431C41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5A232-692C-4047-AE0D-AC22153A4A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534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66D1F2-ED74-4E37-B20D-B2B475B0D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9324FF-35B8-4932-ADC3-E7961B0DBF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A50482-342E-4EA8-B89B-B301A62AE9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1pPr>
          </a:lstStyle>
          <a:p>
            <a:fld id="{04BB34BA-4433-43D7-8E54-413429EB39ED}" type="datetimeFigureOut">
              <a:rPr lang="en-US" smtClean="0"/>
              <a:pPr/>
              <a:t>2/15/2019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29AE6A-C991-43A7-8114-358E2BB590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9B333-D51A-425C-825D-F550DC968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defRPr>
            </a:lvl1pPr>
          </a:lstStyle>
          <a:p>
            <a:fld id="{C645A232-692C-4047-AE0D-AC22153A4A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329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1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IM FELL English" panose="02000000000000000000" pitchFamily="2" charset="0"/>
          <a:ea typeface="+mj-ea"/>
          <a:cs typeface="+mj-cs"/>
        </a:defRPr>
      </a:lvl1pPr>
    </p:titleStyle>
    <p:bodyStyle>
      <a:lvl1pPr marL="573088" indent="-573088" algn="l" defTabSz="914400" rtl="0" eaLnBrk="1" latinLnBrk="0" hangingPunct="1">
        <a:lnSpc>
          <a:spcPct val="90000"/>
        </a:lnSpc>
        <a:spcBef>
          <a:spcPts val="1000"/>
        </a:spcBef>
        <a:buFont typeface="IM FELL English" panose="02000000000000000000" pitchFamily="2" charset="0"/>
        <a:buChar char=""/>
        <a:defRPr sz="44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IM FELL English" panose="02000000000000000000" pitchFamily="2" charset="0"/>
          <a:ea typeface="+mn-ea"/>
          <a:cs typeface="+mn-cs"/>
        </a:defRPr>
      </a:lvl1pPr>
      <a:lvl2pPr marL="573088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40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IM FELL English" panose="02000000000000000000" pitchFamily="2" charset="0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3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IM FELL English" panose="02000000000000000000" pitchFamily="2" charset="0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32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IM FELL English" panose="02000000000000000000" pitchFamily="2" charset="0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32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IM FELL English" panose="02000000000000000000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4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963A2E-C5BD-4371-AD31-0B752408C7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Dungeons, Dragons </a:t>
            </a:r>
            <a:b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 Functions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3C18354-E230-4E5C-AD6F-D45AF0DCA63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Unexpected Journey</a:t>
            </a:r>
          </a:p>
        </p:txBody>
      </p:sp>
    </p:spTree>
    <p:extLst>
      <p:ext uri="{BB962C8B-B14F-4D97-AF65-F5344CB8AC3E}">
        <p14:creationId xmlns:p14="http://schemas.microsoft.com/office/powerpoint/2010/main" val="277337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5F323-F89E-49AD-B4E9-4F92DBE9B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Dungeons and Dragons, </a:t>
            </a:r>
            <a:r>
              <a:rPr lang="en-US" dirty="0" err="1"/>
              <a:t>a.k.a</a:t>
            </a:r>
            <a:r>
              <a:rPr lang="en-US" dirty="0"/>
              <a:t> D&amp;D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82648-EFC5-44C7-A3CA-69E5112A4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68325" indent="-568325">
              <a:buFont typeface="IM FELL English" panose="02000000000000000000" pitchFamily="2" charset="0"/>
              <a:buChar char=""/>
            </a:pPr>
            <a:r>
              <a:rPr lang="en-US" dirty="0"/>
              <a:t>First published in 1974</a:t>
            </a:r>
          </a:p>
          <a:p>
            <a:pPr marL="568325" indent="-568325">
              <a:buFont typeface="IM FELL English" panose="02000000000000000000" pitchFamily="2" charset="0"/>
              <a:buChar char=""/>
            </a:pPr>
            <a:r>
              <a:rPr lang="en-US" dirty="0"/>
              <a:t>Many iterations, current version D&amp;D 5e</a:t>
            </a:r>
          </a:p>
          <a:p>
            <a:pPr marL="568325" indent="-568325">
              <a:buFont typeface="IM FELL English" panose="02000000000000000000" pitchFamily="2" charset="0"/>
              <a:buChar char=""/>
            </a:pPr>
            <a:r>
              <a:rPr lang="en-US" dirty="0"/>
              <a:t>First Role-Playing Game (RPG)</a:t>
            </a:r>
          </a:p>
          <a:p>
            <a:pPr marL="568325" indent="-568325">
              <a:buFont typeface="IM FELL English" panose="02000000000000000000" pitchFamily="2" charset="0"/>
              <a:buChar char=""/>
            </a:pPr>
            <a:r>
              <a:rPr lang="en-US" dirty="0"/>
              <a:t>Tolkien-inspired universe</a:t>
            </a:r>
          </a:p>
          <a:p>
            <a:pPr marL="512763" indent="-512763">
              <a:buFont typeface="IM FELL English" panose="02000000000000000000" pitchFamily="2" charset="0"/>
              <a:buChar char=""/>
            </a:pPr>
            <a:endParaRPr lang="en-US" dirty="0"/>
          </a:p>
          <a:p>
            <a:pPr>
              <a:buFont typeface="IM FELL English" panose="02000000000000000000" pitchFamily="2" charset="0"/>
              <a:buChar char="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252911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66BC94-B280-44B5-A25E-94D760750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52AB1E-0522-4C2E-A7F5-2A585D100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“On your turn, you can </a:t>
            </a:r>
            <a:r>
              <a:rPr lang="en-US" b="1" dirty="0"/>
              <a:t>move</a:t>
            </a:r>
            <a:r>
              <a:rPr lang="en-US" dirty="0"/>
              <a:t> a distance up to your speed and take one action.”</a:t>
            </a:r>
          </a:p>
          <a:p>
            <a:pPr marL="0" indent="0" algn="r">
              <a:buNone/>
            </a:pPr>
            <a:r>
              <a:rPr lang="en-US" dirty="0"/>
              <a:t>PHB, p189</a:t>
            </a:r>
          </a:p>
        </p:txBody>
      </p:sp>
    </p:spTree>
    <p:extLst>
      <p:ext uri="{BB962C8B-B14F-4D97-AF65-F5344CB8AC3E}">
        <p14:creationId xmlns:p14="http://schemas.microsoft.com/office/powerpoint/2010/main" val="396576910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764C0-F036-4C66-8816-AF524BDBD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3DB3F-DE3E-4104-AE4C-1259C44894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“You can make an opportunity attack when a hostile creature that you can see moves out of your reach”</a:t>
            </a:r>
          </a:p>
          <a:p>
            <a:pPr marL="0" indent="0" algn="r">
              <a:buNone/>
            </a:pPr>
            <a:r>
              <a:rPr lang="en-US" dirty="0"/>
              <a:t>PHB, p195</a:t>
            </a:r>
          </a:p>
        </p:txBody>
      </p:sp>
    </p:spTree>
    <p:extLst>
      <p:ext uri="{BB962C8B-B14F-4D97-AF65-F5344CB8AC3E}">
        <p14:creationId xmlns:p14="http://schemas.microsoft.com/office/powerpoint/2010/main" val="2996472431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62F13-B3B5-401C-A03E-C32109445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B655C8-7BF6-46A5-BA47-D68F96215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type </a:t>
            </a:r>
            <a:r>
              <a:rPr lang="en-US" sz="3200" dirty="0" err="1"/>
              <a:t>WaitingForConfirmation</a:t>
            </a:r>
            <a:r>
              <a:rPr lang="en-US" sz="3200" dirty="0"/>
              <a:t> = </a:t>
            </a:r>
          </a:p>
          <a:p>
            <a:pPr marL="0" indent="0">
              <a:buNone/>
            </a:pPr>
            <a:r>
              <a:rPr lang="en-US" sz="3200" dirty="0"/>
              <a:t>    | Action of </a:t>
            </a:r>
            <a:r>
              <a:rPr lang="en-US" sz="3200" dirty="0" err="1"/>
              <a:t>UnconfirmedActionResult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    | Reaction of </a:t>
            </a:r>
          </a:p>
          <a:p>
            <a:pPr marL="0" indent="0">
              <a:buNone/>
            </a:pPr>
            <a:r>
              <a:rPr lang="en-US" sz="3200" dirty="0"/>
              <a:t>        </a:t>
            </a:r>
            <a:r>
              <a:rPr lang="en-US" sz="3200" dirty="0" err="1"/>
              <a:t>UnconfirmedReactionResult</a:t>
            </a:r>
            <a:r>
              <a:rPr lang="en-US" sz="3200" dirty="0"/>
              <a:t> * </a:t>
            </a:r>
            <a:r>
              <a:rPr lang="en-US" sz="3200" dirty="0" err="1"/>
              <a:t>WaitingForConfirmation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129500823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01977-506A-47BF-8268-1EC05DABD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F5B69-8CFF-41C6-BD53-483609D45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type Machine =</a:t>
            </a:r>
          </a:p>
          <a:p>
            <a:pPr marL="0" indent="0">
              <a:buNone/>
            </a:pPr>
            <a:r>
              <a:rPr lang="en-US" sz="3200" dirty="0"/>
              <a:t>    | </a:t>
            </a:r>
            <a:r>
              <a:rPr lang="en-US" sz="3200" dirty="0" err="1"/>
              <a:t>CombatFinished</a:t>
            </a:r>
            <a:r>
              <a:rPr lang="en-US" sz="3200" dirty="0"/>
              <a:t> of </a:t>
            </a:r>
            <a:r>
              <a:rPr lang="en-US" sz="3200" dirty="0" err="1"/>
              <a:t>CombatOutcome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    | </a:t>
            </a:r>
            <a:r>
              <a:rPr lang="en-US" sz="3200" dirty="0" err="1"/>
              <a:t>ActionNeeded</a:t>
            </a:r>
            <a:r>
              <a:rPr lang="en-US" sz="3200" dirty="0"/>
              <a:t> of </a:t>
            </a:r>
            <a:r>
              <a:rPr lang="en-US" sz="3200" dirty="0" err="1"/>
              <a:t>ActionNeeded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    | </a:t>
            </a:r>
            <a:r>
              <a:rPr lang="en-US" sz="3200" dirty="0" err="1"/>
              <a:t>ReactionNeeded</a:t>
            </a:r>
            <a:r>
              <a:rPr lang="en-US" sz="3200" dirty="0"/>
              <a:t> of </a:t>
            </a:r>
          </a:p>
          <a:p>
            <a:pPr marL="0" indent="0">
              <a:buNone/>
            </a:pPr>
            <a:r>
              <a:rPr lang="en-US" sz="3200" dirty="0"/>
              <a:t>        </a:t>
            </a:r>
            <a:r>
              <a:rPr lang="en-US" sz="3200" dirty="0" err="1"/>
              <a:t>ReactionNeeded</a:t>
            </a:r>
            <a:r>
              <a:rPr lang="en-US" sz="3200" dirty="0"/>
              <a:t> * </a:t>
            </a:r>
            <a:r>
              <a:rPr lang="en-US" sz="3200" dirty="0" err="1"/>
              <a:t>WaitingForConfirmation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04035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B6C4124-D4EB-424F-B916-FECACEB3A7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Player’s Handbook (PHB)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F3D86BA-AB37-48C8-AF5A-99EB225908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316 pages</a:t>
            </a:r>
          </a:p>
          <a:p>
            <a:r>
              <a:rPr lang="en-US" dirty="0"/>
              <a:t>Basic rules: 180 (free)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DF7DF68-2DE7-4C7F-9AD1-AC7681B1D9D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250" y="2572544"/>
            <a:ext cx="2857500" cy="2857500"/>
          </a:xfrm>
        </p:spPr>
      </p:pic>
    </p:spTree>
    <p:extLst>
      <p:ext uri="{BB962C8B-B14F-4D97-AF65-F5344CB8AC3E}">
        <p14:creationId xmlns:p14="http://schemas.microsoft.com/office/powerpoint/2010/main" val="89143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DE9B3F9-1C85-462B-8EE9-6985A3FC8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PHB (316), DMG (320), MM (352)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A1FF204-CBCC-467B-BDBD-BA33DEFC8292}"/>
              </a:ext>
            </a:extLst>
          </p:cNvPr>
          <p:cNvGrpSpPr/>
          <p:nvPr/>
        </p:nvGrpSpPr>
        <p:grpSpPr>
          <a:xfrm>
            <a:off x="1784341" y="2624317"/>
            <a:ext cx="8623319" cy="2619375"/>
            <a:chOff x="1594625" y="2624317"/>
            <a:chExt cx="8623319" cy="26193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5427D7A1-5A0B-4593-8382-9118FAA70BA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98569" y="2624317"/>
              <a:ext cx="2619375" cy="261937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04A107-7876-47E9-BAED-BACD509C2B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96597" y="2624317"/>
              <a:ext cx="2619375" cy="261937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E2D5F444-8C4A-47DA-8869-BDAEFD7F96F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94625" y="2624317"/>
              <a:ext cx="2619375" cy="26193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48904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A90C6-3AE1-4724-A737-11DD8E389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D&amp;D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CDDFC6-9714-40BE-B49F-F2AA2076B7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68325" indent="-568325">
              <a:buFont typeface="IM FELL English" panose="02000000000000000000" pitchFamily="2" charset="0"/>
              <a:buChar char=""/>
            </a:pPr>
            <a:r>
              <a:rPr lang="en-US" dirty="0"/>
              <a:t>2 roles: Players, Dungeon Master (DM)</a:t>
            </a:r>
          </a:p>
          <a:p>
            <a:pPr marL="568325" lvl="1">
              <a:buNone/>
            </a:pPr>
            <a:r>
              <a:rPr lang="en-US" dirty="0"/>
              <a:t>Players decide what they want to do</a:t>
            </a:r>
          </a:p>
          <a:p>
            <a:pPr marL="568325" lvl="1">
              <a:buNone/>
            </a:pPr>
            <a:r>
              <a:rPr lang="en-US" dirty="0"/>
              <a:t>DM runs the world around them</a:t>
            </a:r>
          </a:p>
          <a:p>
            <a:pPr marL="568325" indent="-568325">
              <a:buFont typeface="IM FELL English" panose="02000000000000000000" pitchFamily="2" charset="0"/>
              <a:buChar char=""/>
            </a:pPr>
            <a:r>
              <a:rPr lang="en-US" dirty="0"/>
              <a:t>2 slightly different phases</a:t>
            </a:r>
          </a:p>
          <a:p>
            <a:pPr marL="568325" lvl="1">
              <a:buNone/>
            </a:pPr>
            <a:r>
              <a:rPr lang="en-US" dirty="0"/>
              <a:t>Role play: flexible, focus is on interactions</a:t>
            </a:r>
          </a:p>
          <a:p>
            <a:pPr marL="568325" lvl="1">
              <a:buNone/>
            </a:pPr>
            <a:r>
              <a:rPr lang="en-US" dirty="0"/>
              <a:t>Combat: rigid, turn-based wargame</a:t>
            </a:r>
          </a:p>
        </p:txBody>
      </p:sp>
    </p:spTree>
    <p:extLst>
      <p:ext uri="{BB962C8B-B14F-4D97-AF65-F5344CB8AC3E}">
        <p14:creationId xmlns:p14="http://schemas.microsoft.com/office/powerpoint/2010/main" val="837676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021241-3451-4534-90AB-0EDC5246D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</a:t>
            </a:r>
            <a:br>
              <a:rPr lang="en-US" dirty="0"/>
            </a:br>
            <a:r>
              <a:rPr lang="en-US" dirty="0"/>
              <a:t>Modelling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C6872D-CCC5-41FF-95BD-45D28C7710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0B4FAA-BA58-49C9-8412-A80670D239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8549" y="1035163"/>
            <a:ext cx="6165251" cy="5141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DEF47F-72D5-41B9-A116-70288DC58D4C}"/>
              </a:ext>
            </a:extLst>
          </p:cNvPr>
          <p:cNvSpPr txBox="1"/>
          <p:nvPr/>
        </p:nvSpPr>
        <p:spPr>
          <a:xfrm>
            <a:off x="9677315" y="6203951"/>
            <a:ext cx="16764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IM FELL English" panose="02000000000000000000" pitchFamily="2" charset="0"/>
              </a:rPr>
              <a:t>Source: Dyson Logos</a:t>
            </a:r>
          </a:p>
        </p:txBody>
      </p:sp>
    </p:spTree>
    <p:extLst>
      <p:ext uri="{BB962C8B-B14F-4D97-AF65-F5344CB8AC3E}">
        <p14:creationId xmlns:p14="http://schemas.microsoft.com/office/powerpoint/2010/main" val="2156767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73AD4D-060B-4BEA-B9BE-9A69AE74E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Ogres, Goblins, &amp; Company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6C4A111D-064E-4D16-A364-57C5B31041C8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1345" y="2891631"/>
            <a:ext cx="2219325" cy="2219325"/>
          </a:xfrm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4CCB8AF2-1B17-473D-84AD-16FF3C4B5F1B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670" y="1690688"/>
            <a:ext cx="3346450" cy="4351338"/>
          </a:xfrm>
        </p:spPr>
      </p:pic>
    </p:spTree>
    <p:extLst>
      <p:ext uri="{BB962C8B-B14F-4D97-AF65-F5344CB8AC3E}">
        <p14:creationId xmlns:p14="http://schemas.microsoft.com/office/powerpoint/2010/main" val="22783729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EC95E8-2517-46F8-B898-2BC4F4920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952500"/>
            <a:ext cx="6858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483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80055-F4DD-424B-A87B-A00A8E2F2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C7A40-7955-439C-A9A8-B8F493A2CD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“6 abilities provide a quick description of every creature’s physical and mental characteristics: Strength, Dexterity, Constitution, Intelligence, Wisdom, Charisma”</a:t>
            </a:r>
          </a:p>
          <a:p>
            <a:pPr marL="0" indent="0" algn="r">
              <a:buNone/>
            </a:pPr>
            <a:r>
              <a:rPr lang="en-US" dirty="0"/>
              <a:t>PHB, p173</a:t>
            </a:r>
          </a:p>
        </p:txBody>
      </p:sp>
    </p:spTree>
    <p:extLst>
      <p:ext uri="{BB962C8B-B14F-4D97-AF65-F5344CB8AC3E}">
        <p14:creationId xmlns:p14="http://schemas.microsoft.com/office/powerpoint/2010/main" val="1006168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D9C034-8AE2-4B61-95E0-DC1EC6CDA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Discriminated Union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82CEA5E-613B-4E1E-9004-CEB8D1203B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Ability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STR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DEX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CON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INT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WIS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CHA</a:t>
            </a:r>
          </a:p>
        </p:txBody>
      </p:sp>
    </p:spTree>
    <p:extLst>
      <p:ext uri="{BB962C8B-B14F-4D97-AF65-F5344CB8AC3E}">
        <p14:creationId xmlns:p14="http://schemas.microsoft.com/office/powerpoint/2010/main" val="63889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80055-F4DD-424B-A87B-A00A8E2F2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C7A40-7955-439C-A9A8-B8F493A2CD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“Each of a creature’s ability has a score, a number that defines the magnitude of that ability.”</a:t>
            </a:r>
          </a:p>
          <a:p>
            <a:pPr marL="0" indent="0" algn="r">
              <a:buNone/>
            </a:pPr>
            <a:r>
              <a:rPr lang="en-US" dirty="0"/>
              <a:t>PHB, p173</a:t>
            </a:r>
          </a:p>
        </p:txBody>
      </p:sp>
    </p:spTree>
    <p:extLst>
      <p:ext uri="{BB962C8B-B14F-4D97-AF65-F5344CB8AC3E}">
        <p14:creationId xmlns:p14="http://schemas.microsoft.com/office/powerpoint/2010/main" val="35928793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CF790F-35BD-4F69-AFFF-5D38330755AD}"/>
              </a:ext>
            </a:extLst>
          </p:cNvPr>
          <p:cNvSpPr txBox="1"/>
          <p:nvPr/>
        </p:nvSpPr>
        <p:spPr>
          <a:xfrm>
            <a:off x="1100622" y="920621"/>
            <a:ext cx="1021241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rPr>
              <a:t>Darkness. Humidity. More darkness.</a:t>
            </a:r>
          </a:p>
          <a:p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 FELL English" panose="02000000000000000000" pitchFamily="2" charset="0"/>
            </a:endParaRPr>
          </a:p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rPr>
              <a:t>You have been wandering in these caves for days now, searching for the legendary Hammer of Lambda – and found nothing so far.</a:t>
            </a:r>
          </a:p>
          <a:p>
            <a:endParaRPr 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 FELL English" panose="02000000000000000000" pitchFamily="2" charset="0"/>
            </a:endParaRPr>
          </a:p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rPr>
              <a:t>You enter a large room, of typical Dwarven architecture. In the distance, beyond rows and rows of pillars, a bonfire flickers, illuminating a tall archway, and the silhouette of a creature that appears to be standing guard.</a:t>
            </a:r>
          </a:p>
        </p:txBody>
      </p:sp>
    </p:spTree>
    <p:extLst>
      <p:ext uri="{BB962C8B-B14F-4D97-AF65-F5344CB8AC3E}">
        <p14:creationId xmlns:p14="http://schemas.microsoft.com/office/powerpoint/2010/main" val="9007564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1EAEA-0D95-4143-83EE-87681D3D0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A05C1-8198-4AE1-9A52-BEFF71D1E1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Scores </a:t>
            </a:r>
            <a:r>
              <a:rPr lang="en-US" sz="3200" dirty="0">
                <a:solidFill>
                  <a:srgbClr val="0070C0"/>
                </a:solidFill>
              </a:rPr>
              <a:t>= {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STR: int</a:t>
            </a:r>
          </a:p>
          <a:p>
            <a:pPr marL="0" indent="0">
              <a:buNone/>
            </a:pPr>
            <a:r>
              <a:rPr lang="en-US" sz="3200" dirty="0"/>
              <a:t>    DEX: int</a:t>
            </a:r>
          </a:p>
          <a:p>
            <a:pPr marL="0" indent="0">
              <a:buNone/>
            </a:pPr>
            <a:r>
              <a:rPr lang="en-US" sz="3200" dirty="0"/>
              <a:t>    CON: int</a:t>
            </a:r>
          </a:p>
          <a:p>
            <a:pPr marL="0" indent="0">
              <a:buNone/>
            </a:pPr>
            <a:r>
              <a:rPr lang="en-US" sz="3200" dirty="0"/>
              <a:t>    INT: int</a:t>
            </a:r>
          </a:p>
          <a:p>
            <a:pPr marL="0" indent="0">
              <a:buNone/>
            </a:pPr>
            <a:r>
              <a:rPr lang="en-US" sz="3200" dirty="0"/>
              <a:t>    WIS: int</a:t>
            </a:r>
          </a:p>
          <a:p>
            <a:pPr marL="0" indent="0">
              <a:buNone/>
            </a:pPr>
            <a:r>
              <a:rPr lang="en-US" sz="3200" dirty="0"/>
              <a:t>    CHA: int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    }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048855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B6598-1AEA-4697-977D-01D3C4E4E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F4BCD-8B5B-4D94-AD8F-7FE586AFD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score (scores: 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Scores</a:t>
            </a:r>
            <a:r>
              <a:rPr lang="en-US" sz="3200" dirty="0"/>
              <a:t>) </a:t>
            </a: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/>
              <a:t>ability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Ability</a:t>
            </a:r>
            <a:r>
              <a:rPr lang="en-US" sz="3200" dirty="0">
                <a:solidFill>
                  <a:srgbClr val="0070C0"/>
                </a:solidFill>
              </a:rPr>
              <a:t>)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match</a:t>
            </a:r>
            <a:r>
              <a:rPr lang="en-US" sz="3200" dirty="0"/>
              <a:t> ability </a:t>
            </a:r>
            <a:r>
              <a:rPr lang="en-US" sz="3200" dirty="0">
                <a:solidFill>
                  <a:srgbClr val="0070C0"/>
                </a:solidFill>
              </a:rPr>
              <a:t>with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STR </a:t>
            </a:r>
            <a:r>
              <a:rPr lang="en-US" sz="3200" dirty="0">
                <a:solidFill>
                  <a:srgbClr val="0070C0"/>
                </a:solidFill>
              </a:rPr>
              <a:t>-&gt;</a:t>
            </a:r>
            <a:r>
              <a:rPr lang="en-US" sz="3200" dirty="0"/>
              <a:t> </a:t>
            </a:r>
            <a:r>
              <a:rPr lang="en-US" sz="3200" dirty="0" err="1"/>
              <a:t>scores.STR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DEX </a:t>
            </a:r>
            <a:r>
              <a:rPr lang="en-US" sz="3200" dirty="0">
                <a:solidFill>
                  <a:srgbClr val="0070C0"/>
                </a:solidFill>
              </a:rPr>
              <a:t>-&gt;</a:t>
            </a:r>
            <a:r>
              <a:rPr lang="en-US" sz="3200" dirty="0"/>
              <a:t> </a:t>
            </a:r>
            <a:r>
              <a:rPr lang="en-US" sz="3200" dirty="0" err="1"/>
              <a:t>scores.DEX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CON -&gt; </a:t>
            </a:r>
            <a:r>
              <a:rPr lang="en-US" sz="3200" dirty="0" err="1"/>
              <a:t>scores.CON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    …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954692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EB5BF-8862-4D70-92C2-E6AB86E0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FE3D1-6347-4CEC-B734-FEC75A1C39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goblin = </a:t>
            </a:r>
            <a:r>
              <a:rPr lang="en-US" sz="3200" dirty="0">
                <a:solidFill>
                  <a:srgbClr val="0070C0"/>
                </a:solidFill>
              </a:rPr>
              <a:t>{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STR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8</a:t>
            </a:r>
          </a:p>
          <a:p>
            <a:pPr marL="0" indent="0">
              <a:buNone/>
            </a:pPr>
            <a:r>
              <a:rPr lang="en-US" sz="3200" dirty="0"/>
              <a:t>    DEX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14</a:t>
            </a:r>
          </a:p>
          <a:p>
            <a:pPr marL="0" indent="0">
              <a:buNone/>
            </a:pPr>
            <a:r>
              <a:rPr lang="en-US" sz="3200" dirty="0"/>
              <a:t>    CON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10</a:t>
            </a:r>
          </a:p>
          <a:p>
            <a:pPr marL="0" indent="0">
              <a:buNone/>
            </a:pPr>
            <a:r>
              <a:rPr lang="en-US" sz="3200" dirty="0"/>
              <a:t>    INT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10</a:t>
            </a:r>
          </a:p>
          <a:p>
            <a:pPr marL="0" indent="0">
              <a:buNone/>
            </a:pPr>
            <a:r>
              <a:rPr lang="en-US" sz="3200" dirty="0"/>
              <a:t>    WIS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8</a:t>
            </a:r>
          </a:p>
          <a:p>
            <a:pPr marL="0" indent="0">
              <a:buNone/>
            </a:pPr>
            <a:r>
              <a:rPr lang="en-US" sz="3200" dirty="0"/>
              <a:t>    CHA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8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932677-1E8F-489F-9F4B-EA9D6ABA83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score DEX goblin</a:t>
            </a:r>
            <a:endParaRPr lang="en-US" sz="32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goblin </a:t>
            </a:r>
            <a:r>
              <a:rPr lang="en-US" sz="3200" dirty="0">
                <a:solidFill>
                  <a:srgbClr val="0070C0"/>
                </a:solidFill>
              </a:rPr>
              <a:t>|&gt;</a:t>
            </a:r>
            <a:r>
              <a:rPr lang="en-US" sz="3200" dirty="0"/>
              <a:t> score DEX 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107564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062B2-61F0-44DE-8772-653BFF8BB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BD9048-442D-4152-9928-5FA2A3AC8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“Each ability also has a modifier. To determine the modifier […], </a:t>
            </a:r>
            <a:r>
              <a:rPr lang="en-US" dirty="0" err="1"/>
              <a:t>substract</a:t>
            </a:r>
            <a:r>
              <a:rPr lang="en-US" dirty="0"/>
              <a:t> 10 from the ability score and divide the total by 2 (rounded down).”</a:t>
            </a:r>
          </a:p>
        </p:txBody>
      </p:sp>
    </p:spTree>
    <p:extLst>
      <p:ext uri="{BB962C8B-B14F-4D97-AF65-F5344CB8AC3E}">
        <p14:creationId xmlns:p14="http://schemas.microsoft.com/office/powerpoint/2010/main" val="13298504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B6598-1AEA-4697-977D-01D3C4E4E6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F4BCD-8B5B-4D94-AD8F-7FE586AFD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modifier </a:t>
            </a: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/>
              <a:t>score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int</a:t>
            </a:r>
            <a:r>
              <a:rPr lang="en-US" sz="3200" dirty="0">
                <a:solidFill>
                  <a:srgbClr val="0070C0"/>
                </a:solidFill>
              </a:rPr>
              <a:t>)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/>
              <a:t>score </a:t>
            </a:r>
            <a:r>
              <a:rPr lang="en-US" sz="3200" dirty="0">
                <a:solidFill>
                  <a:srgbClr val="0070C0"/>
                </a:solidFill>
              </a:rPr>
              <a:t>-</a:t>
            </a:r>
            <a:r>
              <a:rPr lang="en-US" sz="3200" dirty="0"/>
              <a:t> 10</a:t>
            </a:r>
            <a:r>
              <a:rPr lang="en-US" sz="3200" dirty="0">
                <a:solidFill>
                  <a:srgbClr val="0070C0"/>
                </a:solidFill>
              </a:rPr>
              <a:t>) / </a:t>
            </a:r>
            <a:r>
              <a:rPr lang="en-US" sz="32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1054980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0EB5BF-8862-4D70-92C2-E6AB86E019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FE3D1-6347-4CEC-B734-FEC75A1C394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goblin = </a:t>
            </a:r>
            <a:r>
              <a:rPr lang="en-US" sz="3200" dirty="0">
                <a:solidFill>
                  <a:srgbClr val="0070C0"/>
                </a:solidFill>
              </a:rPr>
              <a:t>{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STR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8</a:t>
            </a:r>
          </a:p>
          <a:p>
            <a:pPr marL="0" indent="0">
              <a:buNone/>
            </a:pPr>
            <a:r>
              <a:rPr lang="en-US" sz="3200" dirty="0"/>
              <a:t>    DEX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14</a:t>
            </a:r>
          </a:p>
          <a:p>
            <a:pPr marL="0" indent="0">
              <a:buNone/>
            </a:pPr>
            <a:r>
              <a:rPr lang="en-US" sz="3200" dirty="0"/>
              <a:t>    CON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10</a:t>
            </a:r>
          </a:p>
          <a:p>
            <a:pPr marL="0" indent="0">
              <a:buNone/>
            </a:pPr>
            <a:r>
              <a:rPr lang="en-US" sz="3200" dirty="0"/>
              <a:t>    INT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10</a:t>
            </a:r>
          </a:p>
          <a:p>
            <a:pPr marL="0" indent="0">
              <a:buNone/>
            </a:pPr>
            <a:r>
              <a:rPr lang="en-US" sz="3200" dirty="0"/>
              <a:t>    WIS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8</a:t>
            </a:r>
          </a:p>
          <a:p>
            <a:pPr marL="0" indent="0">
              <a:buNone/>
            </a:pPr>
            <a:r>
              <a:rPr lang="en-US" sz="3200" dirty="0"/>
              <a:t>    CHA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8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932677-1E8F-489F-9F4B-EA9D6ABA834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modifier </a:t>
            </a: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/>
              <a:t>score DEX goblin</a:t>
            </a:r>
            <a:r>
              <a:rPr lang="en-US" sz="3200" dirty="0">
                <a:solidFill>
                  <a:srgbClr val="0070C0"/>
                </a:solidFill>
              </a:rPr>
              <a:t>)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let </a:t>
            </a:r>
            <a:r>
              <a:rPr lang="en-US" sz="3200" dirty="0" err="1"/>
              <a:t>dexterityBonus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goblin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|&gt;</a:t>
            </a:r>
            <a:r>
              <a:rPr lang="en-US" sz="3200" dirty="0"/>
              <a:t> score DEX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|&gt;</a:t>
            </a:r>
            <a:r>
              <a:rPr lang="en-US" sz="3200" dirty="0"/>
              <a:t> modifier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509359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31386F2-E510-41F1-86F2-B03B601377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Algebraic Data Types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CA36FDF-BC0C-47AD-A16C-BF5E009AD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“a kind of composite type, formed by combining other types” (Wikipedia)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Sum Types (OR): Discriminated Union</a:t>
            </a:r>
          </a:p>
          <a:p>
            <a:r>
              <a:rPr lang="en-US" dirty="0"/>
              <a:t>Product Types (AND): Records, Tuples</a:t>
            </a:r>
          </a:p>
        </p:txBody>
      </p:sp>
    </p:spTree>
    <p:extLst>
      <p:ext uri="{BB962C8B-B14F-4D97-AF65-F5344CB8AC3E}">
        <p14:creationId xmlns:p14="http://schemas.microsoft.com/office/powerpoint/2010/main" val="5382101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72482-1C5D-4098-B9B9-D2AB5AFF73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71257" y="2766219"/>
            <a:ext cx="4049486" cy="1325563"/>
          </a:xfrm>
        </p:spPr>
        <p:txBody>
          <a:bodyPr/>
          <a:lstStyle/>
          <a:p>
            <a:pPr algn="ctr"/>
            <a:r>
              <a:rPr lang="en-US" dirty="0"/>
              <a:t>Level Up!</a:t>
            </a:r>
          </a:p>
        </p:txBody>
      </p:sp>
    </p:spTree>
    <p:extLst>
      <p:ext uri="{BB962C8B-B14F-4D97-AF65-F5344CB8AC3E}">
        <p14:creationId xmlns:p14="http://schemas.microsoft.com/office/powerpoint/2010/main" val="30888586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EC95E8-2517-46F8-B898-2BC4F4920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952500"/>
            <a:ext cx="6858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8787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D6822C-9EEA-411E-B1A7-4273F270A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Ubiquitous Language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66B58F7-2784-4758-A2E0-12CC791A8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Sections?</a:t>
            </a:r>
          </a:p>
          <a:p>
            <a:r>
              <a:rPr lang="en-US" dirty="0"/>
              <a:t>Titles?</a:t>
            </a:r>
          </a:p>
          <a:p>
            <a:r>
              <a:rPr lang="en-US" dirty="0"/>
              <a:t>Lists?</a:t>
            </a:r>
          </a:p>
          <a:p>
            <a:r>
              <a:rPr lang="en-US" dirty="0"/>
              <a:t>Names? </a:t>
            </a:r>
          </a:p>
          <a:p>
            <a:r>
              <a:rPr lang="en-US" dirty="0"/>
              <a:t>Similarities, differences?</a:t>
            </a:r>
          </a:p>
        </p:txBody>
      </p:sp>
    </p:spTree>
    <p:extLst>
      <p:ext uri="{BB962C8B-B14F-4D97-AF65-F5344CB8AC3E}">
        <p14:creationId xmlns:p14="http://schemas.microsoft.com/office/powerpoint/2010/main" val="41611801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4CF790F-35BD-4F69-AFFF-5D38330755AD}"/>
              </a:ext>
            </a:extLst>
          </p:cNvPr>
          <p:cNvSpPr txBox="1"/>
          <p:nvPr/>
        </p:nvSpPr>
        <p:spPr>
          <a:xfrm>
            <a:off x="989791" y="3136613"/>
            <a:ext cx="102124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rPr>
              <a:t>… what do you do?</a:t>
            </a:r>
          </a:p>
        </p:txBody>
      </p:sp>
    </p:spTree>
    <p:extLst>
      <p:ext uri="{BB962C8B-B14F-4D97-AF65-F5344CB8AC3E}">
        <p14:creationId xmlns:p14="http://schemas.microsoft.com/office/powerpoint/2010/main" val="21584264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EC95E8-2517-46F8-B898-2BC4F4920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952500"/>
            <a:ext cx="6858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8472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5E504-674D-4B5D-A14C-51F79E9D6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Language Mess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BFF446-824F-4D07-91D3-8C158C20D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Scimitars, </a:t>
            </a:r>
            <a:r>
              <a:rPr lang="en-US" dirty="0" err="1"/>
              <a:t>shortbows</a:t>
            </a:r>
            <a:r>
              <a:rPr lang="en-US" dirty="0"/>
              <a:t> are </a:t>
            </a:r>
            <a:r>
              <a:rPr lang="en-US" b="1" dirty="0"/>
              <a:t>not</a:t>
            </a:r>
            <a:r>
              <a:rPr lang="en-US" dirty="0"/>
              <a:t> Actions</a:t>
            </a:r>
          </a:p>
          <a:p>
            <a:r>
              <a:rPr lang="en-US" dirty="0"/>
              <a:t>A Weapon is </a:t>
            </a:r>
            <a:r>
              <a:rPr lang="en-US" b="1" dirty="0"/>
              <a:t>not</a:t>
            </a:r>
            <a:r>
              <a:rPr lang="en-US" dirty="0"/>
              <a:t> an Attack</a:t>
            </a:r>
          </a:p>
          <a:p>
            <a:r>
              <a:rPr lang="en-US" dirty="0"/>
              <a:t>A Weapon can be used to make an Attack</a:t>
            </a:r>
          </a:p>
          <a:p>
            <a:r>
              <a:rPr lang="en-US" i="1" dirty="0"/>
              <a:t>Beware of potential ambiguities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9313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6ECC-F111-4DA6-AFE7-F838BFE59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Goblin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2FB5A-6DD1-4905-A9F5-6838958B0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Scimitar. </a:t>
            </a:r>
            <a:r>
              <a:rPr lang="en-US" i="1" dirty="0"/>
              <a:t>Melee Weapon Attack:</a:t>
            </a:r>
            <a:r>
              <a:rPr lang="en-US" dirty="0"/>
              <a:t> +4 to hit, reach 5 ft., one target. </a:t>
            </a:r>
            <a:r>
              <a:rPr lang="en-US" i="1" dirty="0"/>
              <a:t>Hit: </a:t>
            </a:r>
            <a:r>
              <a:rPr lang="en-US" dirty="0"/>
              <a:t>(1d6 + 2) slashing damage.</a:t>
            </a:r>
          </a:p>
          <a:p>
            <a:r>
              <a:rPr lang="en-US" dirty="0" err="1"/>
              <a:t>Shortbow</a:t>
            </a:r>
            <a:r>
              <a:rPr lang="en-US" dirty="0"/>
              <a:t>. </a:t>
            </a:r>
            <a:r>
              <a:rPr lang="en-US" i="1" dirty="0"/>
              <a:t>Ranged Weapon Attack:</a:t>
            </a:r>
            <a:r>
              <a:rPr lang="en-US" dirty="0"/>
              <a:t> +4 to hit, reach 80/320 ft., one target. </a:t>
            </a:r>
            <a:r>
              <a:rPr lang="en-US" i="1" dirty="0"/>
              <a:t>Hit: </a:t>
            </a:r>
            <a:r>
              <a:rPr lang="en-US" dirty="0"/>
              <a:t>(1d6 + 2) piercing damage.</a:t>
            </a:r>
          </a:p>
        </p:txBody>
      </p:sp>
    </p:spTree>
    <p:extLst>
      <p:ext uri="{BB962C8B-B14F-4D97-AF65-F5344CB8AC3E}">
        <p14:creationId xmlns:p14="http://schemas.microsoft.com/office/powerpoint/2010/main" val="15564498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D3FD2-0E85-46F0-BF1A-2842CCC7A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structure: record / 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0FCB7-0869-4AAA-BBF7-9181B3FA595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Scimitar. </a:t>
            </a:r>
          </a:p>
          <a:p>
            <a:pPr marL="0" indent="0">
              <a:buNone/>
            </a:pPr>
            <a:r>
              <a:rPr lang="en-US" sz="3200" i="1" dirty="0"/>
              <a:t>Melee Weapon Attack: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+4 to hit, </a:t>
            </a:r>
          </a:p>
          <a:p>
            <a:pPr marL="0" indent="0">
              <a:buNone/>
            </a:pPr>
            <a:r>
              <a:rPr lang="en-US" sz="3200" dirty="0"/>
              <a:t>reach 5 ft., </a:t>
            </a:r>
          </a:p>
          <a:p>
            <a:pPr marL="0" indent="0">
              <a:buNone/>
            </a:pPr>
            <a:r>
              <a:rPr lang="en-US" sz="3200" dirty="0"/>
              <a:t>one target. </a:t>
            </a:r>
          </a:p>
          <a:p>
            <a:pPr marL="0" indent="0">
              <a:buNone/>
            </a:pPr>
            <a:r>
              <a:rPr lang="en-US" sz="3200" i="1" dirty="0"/>
              <a:t>Hit: </a:t>
            </a:r>
            <a:r>
              <a:rPr lang="en-US" sz="3200" dirty="0"/>
              <a:t>(1d6 + 2) slashing damage.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E62DD2-AE4A-4E03-B04C-82977B85916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err="1"/>
              <a:t>Shortbow</a:t>
            </a:r>
            <a:r>
              <a:rPr lang="en-US" sz="3200" dirty="0"/>
              <a:t>. </a:t>
            </a:r>
          </a:p>
          <a:p>
            <a:pPr marL="0" indent="0">
              <a:buNone/>
            </a:pPr>
            <a:r>
              <a:rPr lang="en-US" sz="3200" i="1" dirty="0"/>
              <a:t>Ranged Weapon Attack: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+4 to hit, </a:t>
            </a:r>
          </a:p>
          <a:p>
            <a:pPr marL="0" indent="0">
              <a:buNone/>
            </a:pPr>
            <a:r>
              <a:rPr lang="en-US" sz="3200" dirty="0"/>
              <a:t>reach 80/320 ft., </a:t>
            </a:r>
          </a:p>
          <a:p>
            <a:pPr marL="0" indent="0">
              <a:buNone/>
            </a:pPr>
            <a:r>
              <a:rPr lang="en-US" sz="3200" dirty="0"/>
              <a:t>one target. </a:t>
            </a:r>
          </a:p>
          <a:p>
            <a:pPr marL="0" indent="0">
              <a:buNone/>
            </a:pPr>
            <a:r>
              <a:rPr lang="en-US" sz="3200" i="1" dirty="0"/>
              <a:t>Hit: </a:t>
            </a:r>
            <a:r>
              <a:rPr lang="en-US" sz="3200" dirty="0"/>
              <a:t>(1d6 + 2) piercing damage.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649851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D3FD2-0E85-46F0-BF1A-2842CCC7A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structure: 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0FCB7-0869-4AAA-BBF7-9181B3FA595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Scimitar. </a:t>
            </a:r>
          </a:p>
          <a:p>
            <a:pPr marL="0" indent="0">
              <a:buNone/>
            </a:pPr>
            <a:r>
              <a:rPr lang="en-US" sz="3200" i="1" dirty="0">
                <a:highlight>
                  <a:srgbClr val="FFFF00"/>
                </a:highlight>
              </a:rPr>
              <a:t>Melee</a:t>
            </a:r>
            <a:r>
              <a:rPr lang="en-US" sz="3200" i="1" dirty="0"/>
              <a:t> Weapon Attack: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+4 to hit, </a:t>
            </a:r>
          </a:p>
          <a:p>
            <a:pPr marL="0" indent="0">
              <a:buNone/>
            </a:pPr>
            <a:r>
              <a:rPr lang="en-US" sz="3200" dirty="0">
                <a:highlight>
                  <a:srgbClr val="FFFF00"/>
                </a:highlight>
              </a:rPr>
              <a:t>reach 5 ft.</a:t>
            </a:r>
            <a:r>
              <a:rPr lang="en-US" sz="3200" dirty="0"/>
              <a:t>, </a:t>
            </a:r>
          </a:p>
          <a:p>
            <a:pPr marL="0" indent="0">
              <a:buNone/>
            </a:pPr>
            <a:r>
              <a:rPr lang="en-US" sz="3200" dirty="0"/>
              <a:t>one target. </a:t>
            </a:r>
          </a:p>
          <a:p>
            <a:pPr marL="0" indent="0">
              <a:buNone/>
            </a:pPr>
            <a:r>
              <a:rPr lang="en-US" sz="3200" i="1" dirty="0"/>
              <a:t>Hit: </a:t>
            </a:r>
            <a:r>
              <a:rPr lang="en-US" sz="3200" dirty="0"/>
              <a:t>(1d6 + 2) </a:t>
            </a:r>
            <a:r>
              <a:rPr lang="en-US" sz="3200" dirty="0">
                <a:highlight>
                  <a:srgbClr val="FFFF00"/>
                </a:highlight>
              </a:rPr>
              <a:t>slashing</a:t>
            </a:r>
            <a:r>
              <a:rPr lang="en-US" sz="3200" dirty="0"/>
              <a:t> damage.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E62DD2-AE4A-4E03-B04C-82977B85916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err="1"/>
              <a:t>Shortbow</a:t>
            </a:r>
            <a:r>
              <a:rPr lang="en-US" sz="3200" dirty="0"/>
              <a:t>. </a:t>
            </a:r>
          </a:p>
          <a:p>
            <a:pPr marL="0" indent="0">
              <a:buNone/>
            </a:pPr>
            <a:r>
              <a:rPr lang="en-US" sz="3200" i="1" dirty="0">
                <a:highlight>
                  <a:srgbClr val="FFFF00"/>
                </a:highlight>
              </a:rPr>
              <a:t>Ranged</a:t>
            </a:r>
            <a:r>
              <a:rPr lang="en-US" sz="3200" i="1" dirty="0"/>
              <a:t> Weapon Attack: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+4 to hit, </a:t>
            </a:r>
          </a:p>
          <a:p>
            <a:pPr marL="0" indent="0">
              <a:buNone/>
            </a:pPr>
            <a:r>
              <a:rPr lang="en-US" sz="3200" dirty="0">
                <a:highlight>
                  <a:srgbClr val="FFFF00"/>
                </a:highlight>
              </a:rPr>
              <a:t>reach 80/320 ft.</a:t>
            </a:r>
            <a:r>
              <a:rPr lang="en-US" sz="3200" dirty="0"/>
              <a:t>, </a:t>
            </a:r>
          </a:p>
          <a:p>
            <a:pPr marL="0" indent="0">
              <a:buNone/>
            </a:pPr>
            <a:r>
              <a:rPr lang="en-US" sz="3200" dirty="0"/>
              <a:t>one target. </a:t>
            </a:r>
          </a:p>
          <a:p>
            <a:pPr marL="0" indent="0">
              <a:buNone/>
            </a:pPr>
            <a:r>
              <a:rPr lang="en-US" sz="3200" i="1" dirty="0"/>
              <a:t>Hit: </a:t>
            </a:r>
            <a:r>
              <a:rPr lang="en-US" sz="3200" dirty="0"/>
              <a:t>(1d6 + 2) </a:t>
            </a:r>
            <a:r>
              <a:rPr lang="en-US" sz="3200" dirty="0">
                <a:highlight>
                  <a:srgbClr val="FFFF00"/>
                </a:highlight>
              </a:rPr>
              <a:t>piercing</a:t>
            </a:r>
            <a:r>
              <a:rPr lang="en-US" sz="3200" dirty="0"/>
              <a:t> damage.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1196437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C5B56-DA5E-41D2-B549-4BA289E65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Melee &amp; Ranged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CAFF4-3D46-4945-92FD-A420133E8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“Every weapon is classified as either melee or ranged. A </a:t>
            </a:r>
            <a:r>
              <a:rPr lang="en-US" b="1" dirty="0"/>
              <a:t>melee weapon</a:t>
            </a:r>
            <a:r>
              <a:rPr lang="en-US" dirty="0"/>
              <a:t> is used to Attack a target within 5 feet of you, whereas a </a:t>
            </a:r>
            <a:r>
              <a:rPr lang="en-US" b="1" dirty="0"/>
              <a:t>ranged weapon</a:t>
            </a:r>
            <a:r>
              <a:rPr lang="en-US" dirty="0"/>
              <a:t> is used to Attack a target at a distance.”</a:t>
            </a:r>
          </a:p>
          <a:p>
            <a:pPr marL="0" indent="0" algn="r">
              <a:buNone/>
            </a:pPr>
            <a:r>
              <a:rPr lang="en-US" dirty="0"/>
              <a:t>PHB, p146</a:t>
            </a:r>
          </a:p>
        </p:txBody>
      </p:sp>
    </p:spTree>
    <p:extLst>
      <p:ext uri="{BB962C8B-B14F-4D97-AF65-F5344CB8AC3E}">
        <p14:creationId xmlns:p14="http://schemas.microsoft.com/office/powerpoint/2010/main" val="415453537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39311-9333-4018-9893-32508DDE8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C4034-7F21-458F-9540-62AC3B2B23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“A weapon that can be used to make a ranged Attack has a range in parentheses […]. The range lists two numbers. The first is the weapon’s normal range in feet, and the second indicates the weapon’s long range.”</a:t>
            </a:r>
          </a:p>
          <a:p>
            <a:pPr marL="0" indent="0" algn="r">
              <a:buNone/>
            </a:pPr>
            <a:r>
              <a:rPr lang="en-US" dirty="0"/>
              <a:t>PHB, p147</a:t>
            </a:r>
          </a:p>
        </p:txBody>
      </p:sp>
    </p:spTree>
    <p:extLst>
      <p:ext uri="{BB962C8B-B14F-4D97-AF65-F5344CB8AC3E}">
        <p14:creationId xmlns:p14="http://schemas.microsoft.com/office/powerpoint/2010/main" val="205719507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FA77D-28FE-4106-823F-02D21E2D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Attack: a sketch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D3100-B437-46B3-826F-801368294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/>
              <a:t>type Attack = {</a:t>
            </a:r>
          </a:p>
          <a:p>
            <a:pPr marL="0" indent="0">
              <a:buNone/>
            </a:pPr>
            <a:r>
              <a:rPr lang="en-US" sz="3200" dirty="0"/>
              <a:t>    Description: string</a:t>
            </a:r>
          </a:p>
          <a:p>
            <a:pPr marL="0" indent="0">
              <a:buNone/>
            </a:pPr>
            <a:r>
              <a:rPr lang="en-US" sz="3200" dirty="0"/>
              <a:t>    “Type”?: ? (Melee | Ranged)</a:t>
            </a:r>
          </a:p>
          <a:p>
            <a:pPr marL="0" indent="0">
              <a:buNone/>
            </a:pPr>
            <a:r>
              <a:rPr lang="en-US" sz="3200" dirty="0"/>
              <a:t>    Hit Bonus: int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highlight>
                  <a:srgbClr val="FFFF00"/>
                </a:highlight>
              </a:rPr>
              <a:t>Reach: (5 ft. | 80/320 ft.)</a:t>
            </a:r>
          </a:p>
          <a:p>
            <a:pPr marL="0" indent="0">
              <a:buNone/>
            </a:pPr>
            <a:r>
              <a:rPr lang="en-US" sz="3200" dirty="0"/>
              <a:t>    Targets: int</a:t>
            </a:r>
          </a:p>
          <a:p>
            <a:pPr marL="0" indent="0">
              <a:buNone/>
            </a:pPr>
            <a:r>
              <a:rPr lang="en-US" sz="3200" dirty="0"/>
              <a:t>    Damage: Dice Roll * Damage Type</a:t>
            </a:r>
          </a:p>
          <a:p>
            <a:pPr marL="0" indent="0">
              <a:buNone/>
            </a:pPr>
            <a:r>
              <a:rPr lang="en-US" sz="3200" dirty="0"/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61935601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A8C9A-F6D1-41AC-83F4-AFEFC62E424D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971550" y="822325"/>
            <a:ext cx="10515600" cy="435133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// reach can have different shapes &amp; data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Reach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 </a:t>
            </a:r>
            <a:r>
              <a:rPr lang="en-US" sz="3200" dirty="0"/>
              <a:t>Melee </a:t>
            </a:r>
            <a:r>
              <a:rPr lang="en-US" sz="3200" dirty="0">
                <a:solidFill>
                  <a:srgbClr val="0070C0"/>
                </a:solidFill>
              </a:rPr>
              <a:t>of</a:t>
            </a:r>
            <a:r>
              <a:rPr lang="en-US" sz="3200" dirty="0"/>
              <a:t> int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 </a:t>
            </a:r>
            <a:r>
              <a:rPr lang="en-US" sz="3200" dirty="0"/>
              <a:t>Ranged </a:t>
            </a:r>
            <a:r>
              <a:rPr lang="en-US" sz="3200" dirty="0">
                <a:solidFill>
                  <a:srgbClr val="0070C0"/>
                </a:solidFill>
              </a:rPr>
              <a:t>of</a:t>
            </a:r>
            <a:r>
              <a:rPr lang="en-US" sz="3200" dirty="0"/>
              <a:t> int </a:t>
            </a:r>
            <a:r>
              <a:rPr lang="en-US" sz="3200" dirty="0">
                <a:solidFill>
                  <a:srgbClr val="0070C0"/>
                </a:solidFill>
              </a:rPr>
              <a:t>*</a:t>
            </a:r>
            <a:r>
              <a:rPr lang="en-US" sz="3200" dirty="0"/>
              <a:t> int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Attack </a:t>
            </a:r>
            <a:r>
              <a:rPr lang="en-US" sz="3200" dirty="0">
                <a:solidFill>
                  <a:srgbClr val="0070C0"/>
                </a:solidFill>
              </a:rPr>
              <a:t>= {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Reach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Reach</a:t>
            </a:r>
          </a:p>
          <a:p>
            <a:pPr marL="0" indent="0">
              <a:buNone/>
            </a:pPr>
            <a:r>
              <a:rPr lang="en-US" sz="3200" dirty="0"/>
              <a:t>    …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74331473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0A2AB-D17D-4F66-9C81-858641ACA2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 Match to extract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A8C9A-F6D1-41AC-83F4-AFEFC62E4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Reach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 </a:t>
            </a:r>
            <a:r>
              <a:rPr lang="en-US" sz="3200" dirty="0"/>
              <a:t>Melee </a:t>
            </a:r>
            <a:r>
              <a:rPr lang="en-US" sz="3200" dirty="0">
                <a:solidFill>
                  <a:srgbClr val="0070C0"/>
                </a:solidFill>
              </a:rPr>
              <a:t>of</a:t>
            </a:r>
            <a:r>
              <a:rPr lang="en-US" sz="3200" dirty="0"/>
              <a:t> int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 </a:t>
            </a:r>
            <a:r>
              <a:rPr lang="en-US" sz="3200" dirty="0"/>
              <a:t>Ranged </a:t>
            </a:r>
            <a:r>
              <a:rPr lang="en-US" sz="3200" dirty="0">
                <a:solidFill>
                  <a:srgbClr val="0070C0"/>
                </a:solidFill>
              </a:rPr>
              <a:t>of</a:t>
            </a:r>
            <a:r>
              <a:rPr lang="en-US" sz="3200" dirty="0"/>
              <a:t> int </a:t>
            </a:r>
            <a:r>
              <a:rPr lang="en-US" sz="3200" dirty="0">
                <a:solidFill>
                  <a:srgbClr val="0070C0"/>
                </a:solidFill>
              </a:rPr>
              <a:t>*</a:t>
            </a:r>
            <a:r>
              <a:rPr lang="en-US" sz="3200" dirty="0"/>
              <a:t> int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</a:t>
            </a:r>
            <a:r>
              <a:rPr lang="en-US" sz="3200" dirty="0" err="1"/>
              <a:t>maximumReach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/>
              <a:t>attack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Attack</a:t>
            </a:r>
            <a:r>
              <a:rPr lang="en-US" sz="3200" dirty="0">
                <a:solidFill>
                  <a:srgbClr val="0070C0"/>
                </a:solidFill>
              </a:rPr>
              <a:t>) 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match</a:t>
            </a:r>
            <a:r>
              <a:rPr lang="en-US" sz="3200" dirty="0"/>
              <a:t> </a:t>
            </a:r>
            <a:r>
              <a:rPr lang="en-US" sz="3200" dirty="0" err="1"/>
              <a:t>attack.Reach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with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Melee reach </a:t>
            </a:r>
            <a:r>
              <a:rPr lang="en-US" sz="3200" dirty="0">
                <a:solidFill>
                  <a:srgbClr val="0070C0"/>
                </a:solidFill>
              </a:rPr>
              <a:t>-&gt;</a:t>
            </a:r>
            <a:r>
              <a:rPr lang="en-US" sz="3200" dirty="0"/>
              <a:t> reach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// data is an integer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Ranged </a:t>
            </a: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/>
              <a:t>short</a:t>
            </a:r>
            <a:r>
              <a:rPr lang="en-US" sz="3200" dirty="0">
                <a:solidFill>
                  <a:srgbClr val="0070C0"/>
                </a:solidFill>
              </a:rPr>
              <a:t>,</a:t>
            </a:r>
            <a:r>
              <a:rPr lang="en-US" sz="3200" dirty="0"/>
              <a:t> long</a:t>
            </a:r>
            <a:r>
              <a:rPr lang="en-US" sz="3200" dirty="0">
                <a:solidFill>
                  <a:srgbClr val="0070C0"/>
                </a:solidFill>
              </a:rPr>
              <a:t>) -&gt;</a:t>
            </a:r>
            <a:r>
              <a:rPr lang="en-US" sz="3200" dirty="0"/>
              <a:t> long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// data is a tuple</a:t>
            </a:r>
          </a:p>
        </p:txBody>
      </p:sp>
    </p:spTree>
    <p:extLst>
      <p:ext uri="{BB962C8B-B14F-4D97-AF65-F5344CB8AC3E}">
        <p14:creationId xmlns:p14="http://schemas.microsoft.com/office/powerpoint/2010/main" val="3572875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F35B7-4FAB-4020-B51F-A2F4A9A0B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 Playing Games (RPGs)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1F981-3D11-43A2-AD98-8323664CC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telling of an Epic Story</a:t>
            </a:r>
          </a:p>
          <a:p>
            <a:r>
              <a:rPr lang="en-US" b="1" dirty="0"/>
              <a:t>You</a:t>
            </a:r>
            <a:r>
              <a:rPr lang="en-US" dirty="0"/>
              <a:t> </a:t>
            </a:r>
            <a:r>
              <a:rPr lang="en-US"/>
              <a:t>decide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611667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A8C9A-F6D1-41AC-83F4-AFEFC62E4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81493"/>
            <a:ext cx="10515600" cy="539547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</a:t>
            </a:r>
            <a:r>
              <a:rPr lang="en-US" sz="3200" dirty="0" err="1"/>
              <a:t>RangedReach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= { </a:t>
            </a:r>
            <a:r>
              <a:rPr lang="en-US" sz="3200" dirty="0"/>
              <a:t>Short</a:t>
            </a:r>
            <a:r>
              <a:rPr lang="en-US" sz="3200" dirty="0">
                <a:solidFill>
                  <a:srgbClr val="0070C0"/>
                </a:solidFill>
              </a:rPr>
              <a:t>: </a:t>
            </a:r>
            <a:r>
              <a:rPr lang="en-US" sz="3200" dirty="0"/>
              <a:t>int</a:t>
            </a:r>
            <a:r>
              <a:rPr lang="en-US" sz="3200" dirty="0">
                <a:solidFill>
                  <a:srgbClr val="0070C0"/>
                </a:solidFill>
              </a:rPr>
              <a:t>; </a:t>
            </a:r>
            <a:r>
              <a:rPr lang="en-US" sz="3200" dirty="0"/>
              <a:t>Long</a:t>
            </a:r>
            <a:r>
              <a:rPr lang="en-US" sz="3200" dirty="0">
                <a:solidFill>
                  <a:srgbClr val="0070C0"/>
                </a:solidFill>
              </a:rPr>
              <a:t>: </a:t>
            </a:r>
            <a:r>
              <a:rPr lang="en-US" sz="3200" dirty="0"/>
              <a:t>int</a:t>
            </a:r>
            <a:r>
              <a:rPr lang="en-US" sz="3200" dirty="0">
                <a:solidFill>
                  <a:srgbClr val="0070C0"/>
                </a:solidFill>
              </a:rPr>
              <a:t> }</a:t>
            </a:r>
          </a:p>
          <a:p>
            <a:pPr marL="0" indent="0">
              <a:buNone/>
            </a:pPr>
            <a:endParaRPr lang="en-US" sz="32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Reach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 </a:t>
            </a:r>
            <a:r>
              <a:rPr lang="en-US" sz="3200" dirty="0"/>
              <a:t>Melee </a:t>
            </a:r>
            <a:r>
              <a:rPr lang="en-US" sz="3200" dirty="0">
                <a:solidFill>
                  <a:srgbClr val="0070C0"/>
                </a:solidFill>
              </a:rPr>
              <a:t>of</a:t>
            </a:r>
            <a:r>
              <a:rPr lang="en-US" sz="3200" dirty="0"/>
              <a:t> int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 </a:t>
            </a:r>
            <a:r>
              <a:rPr lang="en-US" sz="3200" dirty="0"/>
              <a:t>Ranged </a:t>
            </a:r>
            <a:r>
              <a:rPr lang="en-US" sz="3200" dirty="0">
                <a:solidFill>
                  <a:srgbClr val="0070C0"/>
                </a:solidFill>
              </a:rPr>
              <a:t>of</a:t>
            </a:r>
            <a:r>
              <a:rPr lang="en-US" sz="3200" dirty="0"/>
              <a:t> </a:t>
            </a:r>
            <a:r>
              <a:rPr lang="en-US" sz="3200" dirty="0" err="1"/>
              <a:t>RangedReach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</a:t>
            </a:r>
            <a:r>
              <a:rPr lang="en-US" sz="3200" dirty="0" err="1"/>
              <a:t>maximumReach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/>
              <a:t>attack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Attack</a:t>
            </a:r>
            <a:r>
              <a:rPr lang="en-US" sz="3200" dirty="0">
                <a:solidFill>
                  <a:srgbClr val="0070C0"/>
                </a:solidFill>
              </a:rPr>
              <a:t>) 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match</a:t>
            </a:r>
            <a:r>
              <a:rPr lang="en-US" sz="3200" dirty="0"/>
              <a:t> </a:t>
            </a:r>
            <a:r>
              <a:rPr lang="en-US" sz="3200" dirty="0" err="1"/>
              <a:t>attack.Reach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with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Melee reach </a:t>
            </a:r>
            <a:r>
              <a:rPr lang="en-US" sz="3200" dirty="0">
                <a:solidFill>
                  <a:srgbClr val="0070C0"/>
                </a:solidFill>
              </a:rPr>
              <a:t>-&gt;</a:t>
            </a:r>
            <a:r>
              <a:rPr lang="en-US" sz="3200" dirty="0"/>
              <a:t> reach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// data is an integer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Ranged reach </a:t>
            </a:r>
            <a:r>
              <a:rPr lang="en-US" sz="3200" dirty="0">
                <a:solidFill>
                  <a:srgbClr val="0070C0"/>
                </a:solidFill>
              </a:rPr>
              <a:t>-&gt;</a:t>
            </a:r>
            <a:r>
              <a:rPr lang="en-US" sz="3200" dirty="0"/>
              <a:t> </a:t>
            </a:r>
            <a:r>
              <a:rPr lang="en-US" sz="3200" dirty="0" err="1"/>
              <a:t>reach.Long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// data is a record</a:t>
            </a:r>
          </a:p>
        </p:txBody>
      </p:sp>
    </p:spTree>
    <p:extLst>
      <p:ext uri="{BB962C8B-B14F-4D97-AF65-F5344CB8AC3E}">
        <p14:creationId xmlns:p14="http://schemas.microsoft.com/office/powerpoint/2010/main" val="259042817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A8C9A-F6D1-41AC-83F4-AFEFC62E42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81493"/>
            <a:ext cx="10515600" cy="53954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module </a:t>
            </a:r>
            <a:r>
              <a:rPr lang="en-US" sz="3200" dirty="0"/>
              <a:t>Ranged</a:t>
            </a:r>
            <a:r>
              <a:rPr lang="en-US" sz="3200" dirty="0">
                <a:solidFill>
                  <a:srgbClr val="0070C0"/>
                </a:solidFill>
              </a:rPr>
              <a:t> = 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    type</a:t>
            </a:r>
            <a:r>
              <a:rPr lang="en-US" sz="3200" dirty="0"/>
              <a:t> Reach </a:t>
            </a:r>
            <a:r>
              <a:rPr lang="en-US" sz="3200" dirty="0">
                <a:solidFill>
                  <a:srgbClr val="0070C0"/>
                </a:solidFill>
              </a:rPr>
              <a:t>= { </a:t>
            </a:r>
            <a:r>
              <a:rPr lang="en-US" sz="3200" dirty="0"/>
              <a:t>Short</a:t>
            </a:r>
            <a:r>
              <a:rPr lang="en-US" sz="3200" dirty="0">
                <a:solidFill>
                  <a:srgbClr val="0070C0"/>
                </a:solidFill>
              </a:rPr>
              <a:t>: </a:t>
            </a:r>
            <a:r>
              <a:rPr lang="en-US" sz="3200" dirty="0"/>
              <a:t>int</a:t>
            </a:r>
            <a:r>
              <a:rPr lang="en-US" sz="3200" dirty="0">
                <a:solidFill>
                  <a:srgbClr val="0070C0"/>
                </a:solidFill>
              </a:rPr>
              <a:t>; </a:t>
            </a:r>
            <a:r>
              <a:rPr lang="en-US" sz="3200" dirty="0"/>
              <a:t>Long</a:t>
            </a:r>
            <a:r>
              <a:rPr lang="en-US" sz="3200" dirty="0">
                <a:solidFill>
                  <a:srgbClr val="0070C0"/>
                </a:solidFill>
              </a:rPr>
              <a:t>: </a:t>
            </a:r>
            <a:r>
              <a:rPr lang="en-US" sz="3200" dirty="0"/>
              <a:t>int</a:t>
            </a:r>
            <a:r>
              <a:rPr lang="en-US" sz="3200" dirty="0">
                <a:solidFill>
                  <a:srgbClr val="0070C0"/>
                </a:solidFill>
              </a:rPr>
              <a:t> }</a:t>
            </a:r>
          </a:p>
          <a:p>
            <a:pPr marL="0" indent="0">
              <a:buNone/>
            </a:pPr>
            <a:endParaRPr lang="en-US" sz="32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Reach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 </a:t>
            </a:r>
            <a:r>
              <a:rPr lang="en-US" sz="3200" dirty="0"/>
              <a:t>Melee </a:t>
            </a:r>
            <a:r>
              <a:rPr lang="en-US" sz="3200" dirty="0">
                <a:solidFill>
                  <a:srgbClr val="0070C0"/>
                </a:solidFill>
              </a:rPr>
              <a:t>of</a:t>
            </a:r>
            <a:r>
              <a:rPr lang="en-US" sz="3200" dirty="0"/>
              <a:t> int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 </a:t>
            </a:r>
            <a:r>
              <a:rPr lang="en-US" sz="3200" dirty="0"/>
              <a:t>Ranged </a:t>
            </a:r>
            <a:r>
              <a:rPr lang="en-US" sz="3200" dirty="0">
                <a:solidFill>
                  <a:srgbClr val="0070C0"/>
                </a:solidFill>
              </a:rPr>
              <a:t>of</a:t>
            </a:r>
            <a:r>
              <a:rPr lang="en-US" sz="3200" dirty="0"/>
              <a:t> </a:t>
            </a:r>
            <a:r>
              <a:rPr lang="en-US" sz="3200" dirty="0" err="1"/>
              <a:t>Ranged.Reach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646193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BEBC-1A89-458E-A9AD-F5D4397B1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Problem: which is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C6110-A7F8-4A42-A352-3F69315DAB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wat </a:t>
            </a:r>
            <a:r>
              <a:rPr lang="en-US" sz="3200" dirty="0">
                <a:solidFill>
                  <a:srgbClr val="0070C0"/>
                </a:solidFill>
              </a:rPr>
              <a:t>= {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Type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Melee</a:t>
            </a:r>
          </a:p>
          <a:p>
            <a:pPr marL="0" indent="0">
              <a:buNone/>
            </a:pPr>
            <a:r>
              <a:rPr lang="en-US" sz="3200" dirty="0"/>
              <a:t>    Reach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Ranged </a:t>
            </a:r>
            <a:r>
              <a:rPr lang="en-US" sz="3200" dirty="0">
                <a:solidFill>
                  <a:srgbClr val="0070C0"/>
                </a:solidFill>
              </a:rPr>
              <a:t>{</a:t>
            </a:r>
            <a:r>
              <a:rPr lang="en-US" sz="3200" dirty="0"/>
              <a:t> Short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10</a:t>
            </a:r>
            <a:r>
              <a:rPr lang="en-US" sz="3200" dirty="0">
                <a:solidFill>
                  <a:srgbClr val="0070C0"/>
                </a:solidFill>
              </a:rPr>
              <a:t>;</a:t>
            </a:r>
            <a:r>
              <a:rPr lang="en-US" sz="3200" dirty="0"/>
              <a:t> Long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20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3200" dirty="0"/>
              <a:t>    …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940919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8EDFE-8777-42FE-A5B5-108DACB49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E8F03-BE1F-4843-A0B4-F1D1E85F6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“Make impossible states un-representable”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Symptom: exception in pattern matches</a:t>
            </a:r>
          </a:p>
          <a:p>
            <a:pPr marL="0" indent="0">
              <a:buNone/>
            </a:pPr>
            <a:r>
              <a:rPr lang="en-US" i="1" dirty="0"/>
              <a:t>… Exceptions in general</a:t>
            </a:r>
          </a:p>
        </p:txBody>
      </p:sp>
    </p:spTree>
    <p:extLst>
      <p:ext uri="{BB962C8B-B14F-4D97-AF65-F5344CB8AC3E}">
        <p14:creationId xmlns:p14="http://schemas.microsoft.com/office/powerpoint/2010/main" val="29775166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FA77D-28FE-4106-823F-02D21E2D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D3100-B437-46B3-826F-801368294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</a:t>
            </a:r>
            <a:r>
              <a:rPr lang="en-US" sz="3200" dirty="0" err="1"/>
              <a:t>shortBow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Attack</a:t>
            </a:r>
            <a:r>
              <a:rPr lang="en-US" sz="3200" dirty="0"/>
              <a:t> = </a:t>
            </a:r>
            <a:r>
              <a:rPr lang="en-US" sz="3200" dirty="0">
                <a:solidFill>
                  <a:srgbClr val="0070C0"/>
                </a:solidFill>
              </a:rPr>
              <a:t>{</a:t>
            </a:r>
          </a:p>
          <a:p>
            <a:pPr marL="0" indent="0">
              <a:buNone/>
            </a:pPr>
            <a:r>
              <a:rPr lang="en-US" sz="3200" dirty="0"/>
              <a:t>    Description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“</a:t>
            </a:r>
            <a:r>
              <a:rPr lang="en-US" sz="3200" dirty="0" err="1"/>
              <a:t>Shortbow</a:t>
            </a:r>
            <a:r>
              <a:rPr lang="en-US" sz="3200" dirty="0"/>
              <a:t>”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b="1" dirty="0"/>
              <a:t>Reach </a:t>
            </a:r>
            <a:r>
              <a:rPr lang="en-US" sz="3200" b="1" dirty="0">
                <a:solidFill>
                  <a:srgbClr val="0070C0"/>
                </a:solidFill>
              </a:rPr>
              <a:t>=</a:t>
            </a:r>
            <a:r>
              <a:rPr lang="en-US" sz="3200" b="1" dirty="0"/>
              <a:t> Ranged </a:t>
            </a:r>
            <a:r>
              <a:rPr lang="en-US" sz="3200" b="1" dirty="0">
                <a:solidFill>
                  <a:srgbClr val="0070C0"/>
                </a:solidFill>
              </a:rPr>
              <a:t>{</a:t>
            </a:r>
            <a:r>
              <a:rPr lang="en-US" sz="3200" b="1" dirty="0"/>
              <a:t> Short </a:t>
            </a:r>
            <a:r>
              <a:rPr lang="en-US" sz="3200" b="1" dirty="0">
                <a:solidFill>
                  <a:srgbClr val="0070C0"/>
                </a:solidFill>
              </a:rPr>
              <a:t>=</a:t>
            </a:r>
            <a:r>
              <a:rPr lang="en-US" sz="3200" b="1" dirty="0"/>
              <a:t> 10</a:t>
            </a:r>
            <a:r>
              <a:rPr lang="en-US" sz="3200" b="1" dirty="0">
                <a:solidFill>
                  <a:srgbClr val="0070C0"/>
                </a:solidFill>
              </a:rPr>
              <a:t>;</a:t>
            </a:r>
            <a:r>
              <a:rPr lang="en-US" sz="3200" b="1" dirty="0"/>
              <a:t> Long </a:t>
            </a:r>
            <a:r>
              <a:rPr lang="en-US" sz="3200" b="1" dirty="0">
                <a:solidFill>
                  <a:srgbClr val="0070C0"/>
                </a:solidFill>
              </a:rPr>
              <a:t>=</a:t>
            </a:r>
            <a:r>
              <a:rPr lang="en-US" sz="3200" b="1" dirty="0"/>
              <a:t> 20 </a:t>
            </a:r>
            <a:r>
              <a:rPr lang="en-US" sz="3200" b="1" dirty="0">
                <a:solidFill>
                  <a:srgbClr val="0070C0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3200" dirty="0"/>
              <a:t>    Hit Bonus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4</a:t>
            </a:r>
          </a:p>
          <a:p>
            <a:pPr marL="0" indent="0">
              <a:buNone/>
            </a:pPr>
            <a:r>
              <a:rPr lang="en-US" sz="3200" dirty="0"/>
              <a:t>    Damage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1d6 </a:t>
            </a:r>
            <a:r>
              <a:rPr lang="en-US" sz="3200" dirty="0">
                <a:solidFill>
                  <a:srgbClr val="0070C0"/>
                </a:solidFill>
              </a:rPr>
              <a:t>+</a:t>
            </a:r>
            <a:r>
              <a:rPr lang="en-US" sz="3200" dirty="0"/>
              <a:t> 2</a:t>
            </a:r>
            <a:r>
              <a:rPr lang="en-US" sz="3200" dirty="0">
                <a:solidFill>
                  <a:srgbClr val="0070C0"/>
                </a:solidFill>
              </a:rPr>
              <a:t>,</a:t>
            </a:r>
            <a:r>
              <a:rPr lang="en-US" sz="3200" dirty="0"/>
              <a:t> Piercing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4259939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E4CDB7-968E-499A-B96E-0D9F4E287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Traps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6B39DF-F6E3-43AE-827C-338F777C7C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0DF037-A317-4C05-804A-7DC213558E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5563" y="773594"/>
            <a:ext cx="3521887" cy="531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52383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13CFA73-3AF7-45C6-9C64-9243711C5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36C959B-45EB-4A6F-A4C3-B453DD3CA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domain is well documented</a:t>
            </a:r>
          </a:p>
          <a:p>
            <a:r>
              <a:rPr lang="en-US" dirty="0"/>
              <a:t>… It should be easy to implement</a:t>
            </a:r>
          </a:p>
        </p:txBody>
      </p:sp>
    </p:spTree>
    <p:extLst>
      <p:ext uri="{BB962C8B-B14F-4D97-AF65-F5344CB8AC3E}">
        <p14:creationId xmlns:p14="http://schemas.microsoft.com/office/powerpoint/2010/main" val="42994948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352739-4B2B-4E53-8D67-E320A8E8F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Lies, damned lies, and specifications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98A91-759D-43ED-8899-14C7A5B0C4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specification is full of </a:t>
            </a:r>
            <a:r>
              <a:rPr lang="en-US" strike="sngStrike" dirty="0"/>
              <a:t>lies</a:t>
            </a:r>
            <a:r>
              <a:rPr lang="en-US" dirty="0"/>
              <a:t> half-truths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D0CDC4C-9179-4BE0-B253-E7EF344AAC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948111"/>
            <a:ext cx="5181600" cy="4106366"/>
          </a:xfrm>
        </p:spPr>
      </p:pic>
    </p:spTree>
    <p:extLst>
      <p:ext uri="{BB962C8B-B14F-4D97-AF65-F5344CB8AC3E}">
        <p14:creationId xmlns:p14="http://schemas.microsoft.com/office/powerpoint/2010/main" val="110428733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76ECC-F111-4DA6-AFE7-F838BFE59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Goblin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2FB5A-6DD1-4905-A9F5-6838958B0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Scimitar. </a:t>
            </a:r>
            <a:r>
              <a:rPr lang="en-US" i="1" dirty="0"/>
              <a:t>Melee Weapon Attack:</a:t>
            </a:r>
            <a:r>
              <a:rPr lang="en-US" dirty="0"/>
              <a:t> +4 to hit, reach 5 ft., one target. </a:t>
            </a:r>
            <a:r>
              <a:rPr lang="en-US" i="1" dirty="0"/>
              <a:t>Hit: </a:t>
            </a:r>
            <a:r>
              <a:rPr lang="en-US" dirty="0"/>
              <a:t>(1d6 + 2) slashing damage.</a:t>
            </a:r>
          </a:p>
          <a:p>
            <a:r>
              <a:rPr lang="en-US" dirty="0" err="1"/>
              <a:t>Shortbow</a:t>
            </a:r>
            <a:r>
              <a:rPr lang="en-US" dirty="0"/>
              <a:t>. </a:t>
            </a:r>
            <a:r>
              <a:rPr lang="en-US" i="1" dirty="0"/>
              <a:t>Ranged Weapon Attack:</a:t>
            </a:r>
            <a:r>
              <a:rPr lang="en-US" dirty="0"/>
              <a:t> +4 to hit, reach 80/320 ft., one target. </a:t>
            </a:r>
            <a:r>
              <a:rPr lang="en-US" i="1" dirty="0"/>
              <a:t>Hit: </a:t>
            </a:r>
            <a:r>
              <a:rPr lang="en-US" dirty="0"/>
              <a:t>(1d6 + 2) piercing damage.</a:t>
            </a:r>
          </a:p>
        </p:txBody>
      </p:sp>
    </p:spTree>
    <p:extLst>
      <p:ext uri="{BB962C8B-B14F-4D97-AF65-F5344CB8AC3E}">
        <p14:creationId xmlns:p14="http://schemas.microsoft.com/office/powerpoint/2010/main" val="6750449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D2E68-D852-4001-82E0-1CA3A9907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Wyvern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3458F-35A1-42E3-9EE4-18D780C1C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Stinger. </a:t>
            </a:r>
            <a:r>
              <a:rPr lang="en-US" i="1" dirty="0"/>
              <a:t>Melee Weapon Attack:</a:t>
            </a:r>
            <a:r>
              <a:rPr lang="en-US" dirty="0"/>
              <a:t> +7 to hit, reach 10 ft., one creature. </a:t>
            </a:r>
            <a:r>
              <a:rPr lang="en-US" i="1" dirty="0"/>
              <a:t>Hit: </a:t>
            </a:r>
            <a:r>
              <a:rPr lang="en-US" dirty="0"/>
              <a:t>(2d6 + 4) piercing damage. The target must make a DC 15 Constitution saving throw, taking 24 (7d6) poison damage on a failed save, or half as much damage on a successful one</a:t>
            </a:r>
          </a:p>
        </p:txBody>
      </p:sp>
    </p:spTree>
    <p:extLst>
      <p:ext uri="{BB962C8B-B14F-4D97-AF65-F5344CB8AC3E}">
        <p14:creationId xmlns:p14="http://schemas.microsoft.com/office/powerpoint/2010/main" val="3350990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8C2FD-3FD5-4FBC-B4A0-AB4927A3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Origin Story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FDDEABD-930E-4C3F-A930-F7D9D16CB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brandewinder</a:t>
            </a:r>
            <a:endParaRPr lang="en-US" dirty="0"/>
          </a:p>
          <a:p>
            <a:r>
              <a:rPr lang="en-US" dirty="0"/>
              <a:t>brandewinder.com</a:t>
            </a:r>
          </a:p>
          <a:p>
            <a:endParaRPr lang="en-US" dirty="0"/>
          </a:p>
          <a:p>
            <a:endParaRPr lang="en-US" dirty="0"/>
          </a:p>
          <a:p>
            <a:endParaRPr lang="en-US" i="1" dirty="0"/>
          </a:p>
        </p:txBody>
      </p:sp>
      <p:pic>
        <p:nvPicPr>
          <p:cNvPr id="9" name="Picture 3" descr="F:\Pictures\Characters\TournesolPendule.jpg">
            <a:extLst>
              <a:ext uri="{FF2B5EF4-FFF2-40B4-BE49-F238E27FC236}">
                <a16:creationId xmlns:a16="http://schemas.microsoft.com/office/drawing/2014/main" id="{F0FCC002-C767-43E3-A588-9DE534FDAFBD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87550" y="2559844"/>
            <a:ext cx="2882900" cy="28829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8104420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D2E68-D852-4001-82E0-1CA3A9907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True means “usually true”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3458F-35A1-42E3-9EE4-18D780C1C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Stinger. </a:t>
            </a:r>
            <a:r>
              <a:rPr lang="en-US" i="1" dirty="0"/>
              <a:t>Melee Weapon Attack:</a:t>
            </a:r>
            <a:r>
              <a:rPr lang="en-US" dirty="0"/>
              <a:t> +7 to hit, </a:t>
            </a:r>
            <a:r>
              <a:rPr lang="en-US" dirty="0">
                <a:highlight>
                  <a:srgbClr val="FFFF00"/>
                </a:highlight>
              </a:rPr>
              <a:t>reach 10 ft.</a:t>
            </a:r>
            <a:r>
              <a:rPr lang="en-US" dirty="0"/>
              <a:t>, one creature. </a:t>
            </a:r>
            <a:r>
              <a:rPr lang="en-US" i="1" dirty="0"/>
              <a:t>Hit: </a:t>
            </a:r>
            <a:r>
              <a:rPr lang="en-US" dirty="0"/>
              <a:t>(2d6 + 4) piercing damage. The target must make a DC 15 Constitution saving throw, taking 24 (7d6) poison damage on a failed save, or half as much damage on a successful one</a:t>
            </a:r>
          </a:p>
        </p:txBody>
      </p:sp>
    </p:spTree>
    <p:extLst>
      <p:ext uri="{BB962C8B-B14F-4D97-AF65-F5344CB8AC3E}">
        <p14:creationId xmlns:p14="http://schemas.microsoft.com/office/powerpoint/2010/main" val="354658386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D2E68-D852-4001-82E0-1CA3A9907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One, or “At least one”?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3458F-35A1-42E3-9EE4-18D780C1C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Stinger. </a:t>
            </a:r>
            <a:r>
              <a:rPr lang="en-US" i="1" dirty="0"/>
              <a:t>Melee Weapon Attack:</a:t>
            </a:r>
            <a:r>
              <a:rPr lang="en-US" dirty="0"/>
              <a:t> +7 to hit, reach 10 ft., one creature. </a:t>
            </a:r>
            <a:r>
              <a:rPr lang="en-US" i="1" dirty="0"/>
              <a:t>Hit: </a:t>
            </a:r>
            <a:r>
              <a:rPr lang="en-US" dirty="0"/>
              <a:t>(2d6 + 4) </a:t>
            </a:r>
            <a:r>
              <a:rPr lang="en-US" dirty="0">
                <a:highlight>
                  <a:srgbClr val="FFFF00"/>
                </a:highlight>
              </a:rPr>
              <a:t>piercing damage</a:t>
            </a:r>
            <a:r>
              <a:rPr lang="en-US" dirty="0"/>
              <a:t>. The target must make a DC 15 Constitution saving throw, taking 24 (7d6) </a:t>
            </a:r>
            <a:r>
              <a:rPr lang="en-US" dirty="0">
                <a:highlight>
                  <a:srgbClr val="FFFF00"/>
                </a:highlight>
              </a:rPr>
              <a:t>poison damage</a:t>
            </a:r>
            <a:r>
              <a:rPr lang="en-US" dirty="0"/>
              <a:t> on a failed save, or half as much damage on a successful one</a:t>
            </a:r>
          </a:p>
        </p:txBody>
      </p:sp>
    </p:spTree>
    <p:extLst>
      <p:ext uri="{BB962C8B-B14F-4D97-AF65-F5344CB8AC3E}">
        <p14:creationId xmlns:p14="http://schemas.microsoft.com/office/powerpoint/2010/main" val="1669719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7F2AF-D66B-4A86-837A-156F9A142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E3245-88BC-4D97-B1D9-72B33E143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Damage </a:t>
            </a:r>
            <a:r>
              <a:rPr lang="en-US" sz="3200" dirty="0">
                <a:solidFill>
                  <a:srgbClr val="0070C0"/>
                </a:solidFill>
              </a:rPr>
              <a:t>= {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Damage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Dice Roll</a:t>
            </a:r>
          </a:p>
          <a:p>
            <a:pPr marL="0" indent="0">
              <a:buNone/>
            </a:pPr>
            <a:r>
              <a:rPr lang="en-US" sz="3200" dirty="0"/>
              <a:t>    Type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Damage Type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// Piercing, Poison, …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Attack </a:t>
            </a:r>
            <a:r>
              <a:rPr lang="en-US" sz="3200" dirty="0">
                <a:solidFill>
                  <a:srgbClr val="0070C0"/>
                </a:solidFill>
              </a:rPr>
              <a:t>= {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Damage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list</a:t>
            </a:r>
            <a:r>
              <a:rPr lang="en-US" sz="3200" dirty="0">
                <a:solidFill>
                  <a:srgbClr val="0070C0"/>
                </a:solidFill>
              </a:rPr>
              <a:t>&lt;</a:t>
            </a:r>
            <a:r>
              <a:rPr lang="en-US" sz="3200" dirty="0"/>
              <a:t>Damage</a:t>
            </a:r>
            <a:r>
              <a:rPr lang="en-US" sz="3200" dirty="0">
                <a:solidFill>
                  <a:srgbClr val="0070C0"/>
                </a:solidFill>
              </a:rPr>
              <a:t>&gt;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175770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D2E68-D852-4001-82E0-1CA3A9907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One, or “Maybe one”?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B3458F-35A1-42E3-9EE4-18D780C1C7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Stinger. </a:t>
            </a:r>
            <a:r>
              <a:rPr lang="en-US" i="1" dirty="0"/>
              <a:t>Melee Weapon Attack:</a:t>
            </a:r>
            <a:r>
              <a:rPr lang="en-US" dirty="0"/>
              <a:t> +7 to hit, reach 10 ft., one creature. </a:t>
            </a:r>
            <a:r>
              <a:rPr lang="en-US" i="1" dirty="0"/>
              <a:t>Hit: </a:t>
            </a:r>
            <a:r>
              <a:rPr lang="en-US" dirty="0"/>
              <a:t>(2d6 + 4) piercing damage. </a:t>
            </a:r>
            <a:r>
              <a:rPr lang="en-US" dirty="0">
                <a:highlight>
                  <a:srgbClr val="FFFF00"/>
                </a:highlight>
              </a:rPr>
              <a:t>The target must make a DC 15 Constitution saving throw</a:t>
            </a:r>
            <a:r>
              <a:rPr lang="en-US" dirty="0"/>
              <a:t>, taking 24 (7d6) poison damage on a failed save, or half as much damage on a successful one</a:t>
            </a:r>
          </a:p>
        </p:txBody>
      </p:sp>
    </p:spTree>
    <p:extLst>
      <p:ext uri="{BB962C8B-B14F-4D97-AF65-F5344CB8AC3E}">
        <p14:creationId xmlns:p14="http://schemas.microsoft.com/office/powerpoint/2010/main" val="59224180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7F2AF-D66B-4A86-837A-156F9A142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0E3245-88BC-4D97-B1D9-72B33E143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Damage </a:t>
            </a:r>
            <a:r>
              <a:rPr lang="en-US" sz="3200" dirty="0">
                <a:solidFill>
                  <a:srgbClr val="0070C0"/>
                </a:solidFill>
              </a:rPr>
              <a:t>= {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Damage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Dice Roll</a:t>
            </a:r>
          </a:p>
          <a:p>
            <a:pPr marL="0" indent="0">
              <a:buNone/>
            </a:pPr>
            <a:r>
              <a:rPr lang="en-US" sz="3200" dirty="0"/>
              <a:t>    Type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Damage Type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// Piercing, Poison, … </a:t>
            </a:r>
          </a:p>
          <a:p>
            <a:pPr marL="0" indent="0">
              <a:buNone/>
            </a:pP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    </a:t>
            </a:r>
            <a:r>
              <a:rPr lang="en-US" sz="3200" dirty="0" err="1"/>
              <a:t>SpecialStuff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Option</a:t>
            </a:r>
            <a:r>
              <a:rPr lang="en-US" sz="3200" dirty="0">
                <a:solidFill>
                  <a:srgbClr val="0070C0"/>
                </a:solidFill>
              </a:rPr>
              <a:t>&lt;</a:t>
            </a:r>
            <a:r>
              <a:rPr lang="en-US" sz="3200" dirty="0" err="1"/>
              <a:t>SpecialStuff</a:t>
            </a:r>
            <a:r>
              <a:rPr lang="en-US" sz="3200" dirty="0">
                <a:solidFill>
                  <a:srgbClr val="0070C0"/>
                </a:solidFill>
              </a:rPr>
              <a:t>&gt;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446196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E253F-948C-40B6-B87E-EE4F7FCF4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Light, Heavy Weapons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8C408-0182-4028-A3B6-162712DED9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Heavy: […] a heavy weapon’s size and bulk make it too large for a small creature to use effectively.</a:t>
            </a:r>
          </a:p>
          <a:p>
            <a:r>
              <a:rPr lang="en-US" dirty="0"/>
              <a:t>Light: a light weapon is small and easy to handle […].</a:t>
            </a:r>
          </a:p>
          <a:p>
            <a:pPr marL="0" indent="0" algn="r">
              <a:buNone/>
            </a:pPr>
            <a:r>
              <a:rPr lang="en-US" dirty="0"/>
              <a:t>PHB, p147</a:t>
            </a:r>
          </a:p>
        </p:txBody>
      </p:sp>
    </p:spTree>
    <p:extLst>
      <p:ext uri="{BB962C8B-B14F-4D97-AF65-F5344CB8AC3E}">
        <p14:creationId xmlns:p14="http://schemas.microsoft.com/office/powerpoint/2010/main" val="104464625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D46F3-B5B9-4B62-9BAE-4C4CA6089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4BFE25-9879-4847-B40F-4F8D4CFB5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 </a:t>
            </a:r>
            <a:r>
              <a:rPr lang="en-US" sz="3200" dirty="0"/>
              <a:t>Weight</a:t>
            </a:r>
            <a:r>
              <a:rPr lang="en-US" sz="3200" dirty="0">
                <a:solidFill>
                  <a:srgbClr val="0070C0"/>
                </a:solidFill>
              </a:rPr>
              <a:t> = 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    | </a:t>
            </a:r>
            <a:r>
              <a:rPr lang="en-US" sz="3200" dirty="0"/>
              <a:t>Light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    | </a:t>
            </a:r>
            <a:r>
              <a:rPr lang="en-US" sz="3200" dirty="0"/>
              <a:t>Heavy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 </a:t>
            </a:r>
            <a:r>
              <a:rPr lang="en-US" sz="3200" dirty="0"/>
              <a:t>Weapon</a:t>
            </a:r>
            <a:r>
              <a:rPr lang="en-US" sz="3200" dirty="0">
                <a:solidFill>
                  <a:srgbClr val="0070C0"/>
                </a:solidFill>
              </a:rPr>
              <a:t> = {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    </a:t>
            </a:r>
            <a:r>
              <a:rPr lang="en-US" sz="3200" dirty="0"/>
              <a:t>Weight</a:t>
            </a:r>
            <a:r>
              <a:rPr lang="en-US" sz="3200" dirty="0">
                <a:solidFill>
                  <a:srgbClr val="0070C0"/>
                </a:solidFill>
              </a:rPr>
              <a:t>: </a:t>
            </a:r>
            <a:r>
              <a:rPr lang="en-US" sz="3200" dirty="0"/>
              <a:t>Weight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    …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224054610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909BAF-10CC-4280-BCE2-C28F330A3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truth…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F6DA5-89AD-4C29-9A08-4EEC029B1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… all the truth, &amp; nothing but the truth</a:t>
            </a:r>
          </a:p>
          <a:p>
            <a:pPr lvl="1"/>
            <a:r>
              <a:rPr lang="en-US" dirty="0"/>
              <a:t>Mutually Exclusive, Collectively Exhaustive</a:t>
            </a:r>
          </a:p>
          <a:p>
            <a:endParaRPr lang="en-US" dirty="0"/>
          </a:p>
          <a:p>
            <a:r>
              <a:rPr lang="en-US" dirty="0"/>
              <a:t>Light | Heavy?</a:t>
            </a:r>
          </a:p>
          <a:p>
            <a:r>
              <a:rPr lang="en-US" dirty="0"/>
              <a:t>None | Some (Light | Heavy)</a:t>
            </a:r>
          </a:p>
          <a:p>
            <a:r>
              <a:rPr lang="en-US" dirty="0"/>
              <a:t>Light | Medium | Heavy</a:t>
            </a:r>
          </a:p>
        </p:txBody>
      </p:sp>
    </p:spTree>
    <p:extLst>
      <p:ext uri="{BB962C8B-B14F-4D97-AF65-F5344CB8AC3E}">
        <p14:creationId xmlns:p14="http://schemas.microsoft.com/office/powerpoint/2010/main" val="2231866740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E749D-6E44-407D-9A8D-63D81C167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it really closed?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05182F-65B4-492D-91BD-736AC5107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List, or Discriminated Union?</a:t>
            </a:r>
          </a:p>
          <a:p>
            <a:r>
              <a:rPr lang="en-US" dirty="0"/>
              <a:t>DU is </a:t>
            </a:r>
            <a:r>
              <a:rPr lang="en-US" b="1" dirty="0"/>
              <a:t>not</a:t>
            </a:r>
            <a:r>
              <a:rPr lang="en-US" dirty="0"/>
              <a:t> extensible</a:t>
            </a:r>
          </a:p>
        </p:txBody>
      </p:sp>
    </p:spTree>
    <p:extLst>
      <p:ext uri="{BB962C8B-B14F-4D97-AF65-F5344CB8AC3E}">
        <p14:creationId xmlns:p14="http://schemas.microsoft.com/office/powerpoint/2010/main" val="248937216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1F3038-CD4E-45FC-B568-05F67A6D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Composition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8BBD44-F096-4A52-B502-8B7CE0CBC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Straightforward composition principle</a:t>
            </a:r>
          </a:p>
          <a:p>
            <a:pPr lvl="1"/>
            <a:r>
              <a:rPr lang="en-US" dirty="0"/>
              <a:t>“Composition over Inheritance”</a:t>
            </a:r>
          </a:p>
          <a:p>
            <a:r>
              <a:rPr lang="en-US" dirty="0"/>
              <a:t>F# helps ask the right questions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193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1DAD87C-3738-4F1F-9821-E63232A2C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campaign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93609A-AF2D-46B8-B9EF-F5E778FE0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D&amp;D?</a:t>
            </a:r>
          </a:p>
          <a:p>
            <a:r>
              <a:rPr lang="en-US" dirty="0"/>
              <a:t>Modeling Monsters with F#</a:t>
            </a:r>
          </a:p>
          <a:p>
            <a:r>
              <a:rPr lang="en-US" dirty="0"/>
              <a:t>Roll 20! Modeling Dice</a:t>
            </a:r>
          </a:p>
          <a:p>
            <a:r>
              <a:rPr lang="en-US" dirty="0"/>
              <a:t>Simulating Combat in Fable-</a:t>
            </a:r>
            <a:r>
              <a:rPr lang="en-US" dirty="0" err="1"/>
              <a:t>Elmish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5994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AD5E2-4A0E-45E0-B274-8F96F28CC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to 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7C05A-AD3D-41AB-B6EA-C33271098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One, or “At least one”?</a:t>
            </a:r>
          </a:p>
          <a:p>
            <a:r>
              <a:rPr lang="en-US" dirty="0"/>
              <a:t>One, or “Maybe one”?</a:t>
            </a:r>
          </a:p>
          <a:p>
            <a:pPr lvl="1"/>
            <a:r>
              <a:rPr lang="en-US" dirty="0"/>
              <a:t>Harder to spot!</a:t>
            </a:r>
          </a:p>
          <a:p>
            <a:r>
              <a:rPr lang="en-US" dirty="0"/>
              <a:t>Is it </a:t>
            </a:r>
            <a:r>
              <a:rPr lang="en-US" b="1" dirty="0"/>
              <a:t>really</a:t>
            </a:r>
            <a:r>
              <a:rPr lang="en-US" dirty="0"/>
              <a:t> closed?</a:t>
            </a:r>
          </a:p>
          <a:p>
            <a:r>
              <a:rPr lang="en-US" dirty="0"/>
              <a:t>Are all cases included?</a:t>
            </a:r>
          </a:p>
        </p:txBody>
      </p:sp>
    </p:spTree>
    <p:extLst>
      <p:ext uri="{BB962C8B-B14F-4D97-AF65-F5344CB8AC3E}">
        <p14:creationId xmlns:p14="http://schemas.microsoft.com/office/powerpoint/2010/main" val="96105107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DAFA660-A01D-4D2C-A74C-86B0304E8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Rolls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D55F30-6DDC-4036-8D05-1C541BCBC7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Roll 20!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C5F4B1-CFB6-4B91-9B36-9A953D59B2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0597" y="2201833"/>
            <a:ext cx="6092190" cy="40614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4F8A4B-F667-4E7C-BE20-B3594E78F33E}"/>
              </a:ext>
            </a:extLst>
          </p:cNvPr>
          <p:cNvSpPr txBox="1"/>
          <p:nvPr/>
        </p:nvSpPr>
        <p:spPr>
          <a:xfrm>
            <a:off x="9062682" y="6290281"/>
            <a:ext cx="24901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latin typeface="IM FELL English" panose="02000000000000000000" pitchFamily="2" charset="0"/>
              </a:rPr>
              <a:t>Source: Scott Ogle / Wikimedia</a:t>
            </a:r>
          </a:p>
        </p:txBody>
      </p:sp>
    </p:spTree>
    <p:extLst>
      <p:ext uri="{BB962C8B-B14F-4D97-AF65-F5344CB8AC3E}">
        <p14:creationId xmlns:p14="http://schemas.microsoft.com/office/powerpoint/2010/main" val="391932804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7FA77D-28FE-4106-823F-02D21E2DC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D3100-B437-46B3-826F-801368294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</a:t>
            </a:r>
            <a:r>
              <a:rPr lang="en-US" sz="3200" dirty="0" err="1"/>
              <a:t>shortBow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Attack = </a:t>
            </a:r>
            <a:r>
              <a:rPr lang="en-US" sz="3200" dirty="0">
                <a:solidFill>
                  <a:srgbClr val="0070C0"/>
                </a:solidFill>
              </a:rPr>
              <a:t>{</a:t>
            </a:r>
          </a:p>
          <a:p>
            <a:pPr marL="0" indent="0">
              <a:buNone/>
            </a:pPr>
            <a:r>
              <a:rPr lang="en-US" sz="3200" dirty="0"/>
              <a:t>    Description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“</a:t>
            </a:r>
            <a:r>
              <a:rPr lang="en-US" sz="3200" dirty="0" err="1"/>
              <a:t>Shortbow</a:t>
            </a:r>
            <a:r>
              <a:rPr lang="en-US" sz="3200" dirty="0"/>
              <a:t>”</a:t>
            </a:r>
          </a:p>
          <a:p>
            <a:pPr marL="0" indent="0">
              <a:buNone/>
            </a:pPr>
            <a:r>
              <a:rPr lang="en-US" sz="3200" dirty="0"/>
              <a:t>    Reach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Ranged </a:t>
            </a:r>
            <a:r>
              <a:rPr lang="en-US" sz="3200" dirty="0">
                <a:solidFill>
                  <a:srgbClr val="0070C0"/>
                </a:solidFill>
              </a:rPr>
              <a:t>{</a:t>
            </a:r>
            <a:r>
              <a:rPr lang="en-US" sz="3200" dirty="0"/>
              <a:t> Short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10</a:t>
            </a:r>
            <a:r>
              <a:rPr lang="en-US" sz="3200" dirty="0">
                <a:solidFill>
                  <a:srgbClr val="0070C0"/>
                </a:solidFill>
              </a:rPr>
              <a:t>;</a:t>
            </a:r>
            <a:r>
              <a:rPr lang="en-US" sz="3200" dirty="0"/>
              <a:t> Long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20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3200" dirty="0"/>
              <a:t>    Hit Bonus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4</a:t>
            </a:r>
          </a:p>
          <a:p>
            <a:pPr marL="0" indent="0">
              <a:buNone/>
            </a:pPr>
            <a:r>
              <a:rPr lang="en-US" sz="3200" dirty="0"/>
              <a:t>    Damage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  <a:r>
              <a:rPr lang="en-US" sz="3200" dirty="0">
                <a:highlight>
                  <a:srgbClr val="FFFF00"/>
                </a:highlight>
              </a:rPr>
              <a:t>1d6 </a:t>
            </a:r>
            <a:r>
              <a:rPr lang="en-US" sz="3200" dirty="0">
                <a:solidFill>
                  <a:srgbClr val="0070C0"/>
                </a:solidFill>
                <a:highlight>
                  <a:srgbClr val="FFFF00"/>
                </a:highlight>
              </a:rPr>
              <a:t>+</a:t>
            </a:r>
            <a:r>
              <a:rPr lang="en-US" sz="3200" dirty="0">
                <a:highlight>
                  <a:srgbClr val="FFFF00"/>
                </a:highlight>
              </a:rPr>
              <a:t> 2</a:t>
            </a:r>
            <a:r>
              <a:rPr lang="en-US" sz="3200" dirty="0">
                <a:solidFill>
                  <a:srgbClr val="0070C0"/>
                </a:solidFill>
              </a:rPr>
              <a:t>,</a:t>
            </a:r>
            <a:r>
              <a:rPr lang="en-US" sz="3200" dirty="0"/>
              <a:t> Piercing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4322012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1F3038-CD4E-45FC-B568-05F67A6D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are everywhere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8BBD44-F096-4A52-B502-8B7CE0CBC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Permeate the rules, have their own syntax</a:t>
            </a:r>
          </a:p>
          <a:p>
            <a:r>
              <a:rPr lang="en-US" dirty="0"/>
              <a:t>d4, d6, d8, d10, d12, d20, d100</a:t>
            </a:r>
          </a:p>
          <a:p>
            <a:r>
              <a:rPr lang="en-US" dirty="0"/>
              <a:t>5d10 + 15 + 2d4</a:t>
            </a:r>
          </a:p>
        </p:txBody>
      </p:sp>
    </p:spTree>
    <p:extLst>
      <p:ext uri="{BB962C8B-B14F-4D97-AF65-F5344CB8AC3E}">
        <p14:creationId xmlns:p14="http://schemas.microsoft.com/office/powerpoint/2010/main" val="200068643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1F3038-CD4E-45FC-B568-05F67A6D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We would like something like…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8BBD44-F096-4A52-B502-8B7CE0CBC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let</a:t>
            </a:r>
            <a:r>
              <a:rPr lang="en-US" dirty="0"/>
              <a:t> attack </a:t>
            </a:r>
            <a:r>
              <a:rPr lang="en-US" dirty="0">
                <a:solidFill>
                  <a:srgbClr val="0070C0"/>
                </a:solidFill>
              </a:rPr>
              <a:t>=</a:t>
            </a:r>
            <a:r>
              <a:rPr lang="en-US" dirty="0"/>
              <a:t> 1d20 </a:t>
            </a:r>
          </a:p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let</a:t>
            </a:r>
            <a:r>
              <a:rPr lang="en-US" dirty="0"/>
              <a:t> damage </a:t>
            </a:r>
            <a:r>
              <a:rPr lang="en-US" dirty="0">
                <a:solidFill>
                  <a:srgbClr val="0070C0"/>
                </a:solidFill>
              </a:rPr>
              <a:t>=</a:t>
            </a:r>
            <a:r>
              <a:rPr lang="en-US" dirty="0"/>
              <a:t> 4d10 + 2d6 </a:t>
            </a:r>
            <a:r>
              <a:rPr lang="en-US" dirty="0">
                <a:solidFill>
                  <a:srgbClr val="0070C0"/>
                </a:solidFill>
              </a:rPr>
              <a:t>+</a:t>
            </a:r>
            <a:r>
              <a:rPr lang="en-US" dirty="0"/>
              <a:t> 4</a:t>
            </a:r>
          </a:p>
        </p:txBody>
      </p:sp>
    </p:spTree>
    <p:extLst>
      <p:ext uri="{BB962C8B-B14F-4D97-AF65-F5344CB8AC3E}">
        <p14:creationId xmlns:p14="http://schemas.microsoft.com/office/powerpoint/2010/main" val="3802982590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211400-2B79-44CE-92E6-5BF6E85FF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Tomas Petricek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F875FD-D739-47BB-B261-A155C082BE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i="1" dirty="0"/>
              <a:t>Legendary Half-Elf Wizard</a:t>
            </a:r>
          </a:p>
          <a:p>
            <a:r>
              <a:rPr lang="en-US" dirty="0"/>
              <a:t>INT 18 (+4)</a:t>
            </a:r>
          </a:p>
          <a:p>
            <a:r>
              <a:rPr lang="en-US" dirty="0"/>
              <a:t>@</a:t>
            </a:r>
            <a:r>
              <a:rPr lang="en-US" dirty="0" err="1"/>
              <a:t>tomaspetricek</a:t>
            </a:r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511C29F8-BA95-4CC8-9BC0-8D91CFA590F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9922185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1F3038-CD4E-45FC-B568-05F67A6D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we would like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8BBD44-F096-4A52-B502-8B7CE0CBC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0C0"/>
                </a:solidFill>
              </a:rPr>
              <a:t>let</a:t>
            </a:r>
            <a:r>
              <a:rPr lang="en-US" dirty="0"/>
              <a:t> damage </a:t>
            </a:r>
            <a:r>
              <a:rPr lang="en-US" dirty="0">
                <a:solidFill>
                  <a:srgbClr val="0070C0"/>
                </a:solidFill>
              </a:rPr>
              <a:t>=</a:t>
            </a:r>
            <a:r>
              <a:rPr lang="en-US" dirty="0"/>
              <a:t> 4d10 </a:t>
            </a:r>
            <a:r>
              <a:rPr lang="en-US" dirty="0">
                <a:solidFill>
                  <a:srgbClr val="0070C0"/>
                </a:solidFill>
              </a:rPr>
              <a:t>+</a:t>
            </a:r>
            <a:r>
              <a:rPr lang="en-US" dirty="0"/>
              <a:t> 2d6 </a:t>
            </a:r>
            <a:r>
              <a:rPr lang="en-US" dirty="0">
                <a:solidFill>
                  <a:srgbClr val="0070C0"/>
                </a:solidFill>
              </a:rPr>
              <a:t>+</a:t>
            </a:r>
            <a:r>
              <a:rPr lang="en-US" dirty="0"/>
              <a:t> 4</a:t>
            </a:r>
          </a:p>
          <a:p>
            <a:pPr marL="0" indent="0">
              <a:buNone/>
            </a:pPr>
            <a:r>
              <a:rPr lang="en-US" dirty="0"/>
              <a:t>Arbitrarily complex Expression, containing: </a:t>
            </a:r>
          </a:p>
          <a:p>
            <a:r>
              <a:rPr lang="en-US" dirty="0"/>
              <a:t>Rolls: “roll a 10-sided dice, 4 times”</a:t>
            </a:r>
          </a:p>
          <a:p>
            <a:r>
              <a:rPr lang="en-US" dirty="0"/>
              <a:t>Integer Values: “4”</a:t>
            </a:r>
          </a:p>
          <a:p>
            <a:r>
              <a:rPr lang="en-US" dirty="0"/>
              <a:t>Can be added together</a:t>
            </a:r>
          </a:p>
        </p:txBody>
      </p:sp>
    </p:spTree>
    <p:extLst>
      <p:ext uri="{BB962C8B-B14F-4D97-AF65-F5344CB8AC3E}">
        <p14:creationId xmlns:p14="http://schemas.microsoft.com/office/powerpoint/2010/main" val="376889873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AFB35-F70C-48AD-9EAF-F700C68BE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that out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1E4E14-E912-4320-A40B-318355F6BB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42790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583C-17C5-4A56-83BD-666FB2278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DSL / Expressions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9EDC2-84D9-4C4A-8459-5EA6FDECB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</a:rPr>
              <a:t>type</a:t>
            </a:r>
            <a:r>
              <a:rPr lang="en-US" sz="3600" dirty="0"/>
              <a:t> Dice = | D of int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//  let d6 = D 6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</a:rPr>
              <a:t>type</a:t>
            </a:r>
            <a:r>
              <a:rPr lang="en-US" sz="3600" dirty="0"/>
              <a:t> </a:t>
            </a:r>
            <a:r>
              <a:rPr lang="en-US" sz="3600" dirty="0" err="1"/>
              <a:t>DiceRoll</a:t>
            </a:r>
            <a:r>
              <a:rPr lang="en-US" sz="3600" dirty="0"/>
              <a:t> = </a:t>
            </a:r>
          </a:p>
          <a:p>
            <a:pPr marL="0" indent="0">
              <a:buNone/>
            </a:pPr>
            <a:r>
              <a:rPr lang="en-US" sz="3600" dirty="0"/>
              <a:t>    | Roll </a:t>
            </a:r>
            <a:r>
              <a:rPr lang="en-US" sz="3600" dirty="0">
                <a:solidFill>
                  <a:srgbClr val="0070C0"/>
                </a:solidFill>
              </a:rPr>
              <a:t>of</a:t>
            </a:r>
            <a:r>
              <a:rPr lang="en-US" sz="3600" dirty="0"/>
              <a:t> int </a:t>
            </a:r>
            <a:r>
              <a:rPr lang="en-US" sz="3600" dirty="0">
                <a:solidFill>
                  <a:srgbClr val="0070C0"/>
                </a:solidFill>
              </a:rPr>
              <a:t>*</a:t>
            </a:r>
            <a:r>
              <a:rPr lang="en-US" sz="3600" dirty="0"/>
              <a:t> Dice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//  primitive value</a:t>
            </a:r>
          </a:p>
          <a:p>
            <a:pPr marL="0" indent="0">
              <a:buNone/>
            </a:pPr>
            <a:r>
              <a:rPr lang="en-US" sz="3600" dirty="0"/>
              <a:t>    | Value </a:t>
            </a:r>
            <a:r>
              <a:rPr lang="en-US" sz="3600" dirty="0">
                <a:solidFill>
                  <a:srgbClr val="0070C0"/>
                </a:solidFill>
              </a:rPr>
              <a:t>of</a:t>
            </a:r>
            <a:r>
              <a:rPr lang="en-US" sz="3600" dirty="0"/>
              <a:t> int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 //  primitive value</a:t>
            </a:r>
            <a:endParaRPr lang="en-US" sz="3600" dirty="0"/>
          </a:p>
          <a:p>
            <a:pPr marL="0" indent="0">
              <a:buNone/>
            </a:pPr>
            <a:r>
              <a:rPr lang="en-US" sz="3600" dirty="0"/>
              <a:t>    | Add </a:t>
            </a:r>
            <a:r>
              <a:rPr lang="en-US" sz="3600" dirty="0">
                <a:solidFill>
                  <a:srgbClr val="0070C0"/>
                </a:solidFill>
              </a:rPr>
              <a:t>of</a:t>
            </a:r>
            <a:r>
              <a:rPr lang="en-US" sz="3600" dirty="0"/>
              <a:t> list</a:t>
            </a:r>
            <a:r>
              <a:rPr lang="en-US" sz="3600" dirty="0">
                <a:solidFill>
                  <a:srgbClr val="0070C0"/>
                </a:solidFill>
              </a:rPr>
              <a:t>&lt;</a:t>
            </a:r>
            <a:r>
              <a:rPr lang="en-US" sz="3600" dirty="0" err="1"/>
              <a:t>DiceRoll</a:t>
            </a:r>
            <a:r>
              <a:rPr lang="en-US" sz="3600" dirty="0">
                <a:solidFill>
                  <a:srgbClr val="0070C0"/>
                </a:solidFill>
              </a:rPr>
              <a:t>&gt;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// recursive combination</a:t>
            </a:r>
          </a:p>
          <a:p>
            <a:pPr marL="0" indent="0">
              <a:buNone/>
            </a:pPr>
            <a:endParaRPr lang="en-US" sz="3600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US" sz="3600" dirty="0"/>
              <a:t>Add [ Roll (4, D 20); Add [ Roll (2, D 6); Value 8 ]]</a:t>
            </a:r>
          </a:p>
        </p:txBody>
      </p:sp>
    </p:spTree>
    <p:extLst>
      <p:ext uri="{BB962C8B-B14F-4D97-AF65-F5344CB8AC3E}">
        <p14:creationId xmlns:p14="http://schemas.microsoft.com/office/powerpoint/2010/main" val="194352693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0583C-17C5-4A56-83BD-666FB2278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9EDC2-84D9-4C4A-8459-5EA6FDECBA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</a:rPr>
              <a:t>let</a:t>
            </a:r>
            <a:r>
              <a:rPr lang="en-US" sz="3600" dirty="0"/>
              <a:t> </a:t>
            </a:r>
            <a:r>
              <a:rPr lang="en-US" sz="3600" dirty="0">
                <a:solidFill>
                  <a:srgbClr val="0070C0"/>
                </a:solidFill>
              </a:rPr>
              <a:t>rec</a:t>
            </a:r>
            <a:r>
              <a:rPr lang="en-US" sz="3600" dirty="0"/>
              <a:t> eval </a:t>
            </a:r>
            <a:r>
              <a:rPr lang="en-US" sz="3600" dirty="0">
                <a:solidFill>
                  <a:srgbClr val="0070C0"/>
                </a:solidFill>
              </a:rPr>
              <a:t>(</a:t>
            </a:r>
            <a:r>
              <a:rPr lang="en-US" sz="3600" dirty="0"/>
              <a:t>roll</a:t>
            </a:r>
            <a:r>
              <a:rPr lang="en-US" sz="3600" dirty="0">
                <a:solidFill>
                  <a:srgbClr val="0070C0"/>
                </a:solidFill>
              </a:rPr>
              <a:t>:</a:t>
            </a:r>
            <a:r>
              <a:rPr lang="en-US" sz="3600" dirty="0"/>
              <a:t> </a:t>
            </a:r>
            <a:r>
              <a:rPr lang="en-US" sz="3600" dirty="0" err="1"/>
              <a:t>DiceRoll</a:t>
            </a:r>
            <a:r>
              <a:rPr lang="en-US" sz="3600" dirty="0">
                <a:solidFill>
                  <a:srgbClr val="0070C0"/>
                </a:solidFill>
              </a:rPr>
              <a:t>)</a:t>
            </a:r>
            <a:r>
              <a:rPr lang="en-US" sz="3600" dirty="0"/>
              <a:t> = </a:t>
            </a:r>
          </a:p>
          <a:p>
            <a:pPr marL="0" indent="0">
              <a:buNone/>
            </a:pPr>
            <a:r>
              <a:rPr lang="en-US" sz="3600" dirty="0">
                <a:solidFill>
                  <a:srgbClr val="0070C0"/>
                </a:solidFill>
              </a:rPr>
              <a:t>    match</a:t>
            </a:r>
            <a:r>
              <a:rPr lang="en-US" sz="3600" dirty="0"/>
              <a:t> roll </a:t>
            </a:r>
            <a:r>
              <a:rPr lang="en-US" sz="3600" dirty="0">
                <a:solidFill>
                  <a:srgbClr val="0070C0"/>
                </a:solidFill>
              </a:rPr>
              <a:t>with</a:t>
            </a:r>
            <a:endParaRPr lang="en-US" sz="3600" dirty="0"/>
          </a:p>
          <a:p>
            <a:pPr marL="0" indent="0">
              <a:buNone/>
            </a:pPr>
            <a:r>
              <a:rPr lang="en-US" sz="3600" dirty="0"/>
              <a:t>    | Roll </a:t>
            </a:r>
            <a:r>
              <a:rPr lang="en-US" sz="3600" dirty="0">
                <a:solidFill>
                  <a:srgbClr val="0070C0"/>
                </a:solidFill>
              </a:rPr>
              <a:t>(</a:t>
            </a:r>
            <a:r>
              <a:rPr lang="en-US" sz="3600" dirty="0"/>
              <a:t>times, D sides</a:t>
            </a:r>
            <a:r>
              <a:rPr lang="en-US" sz="3600" dirty="0">
                <a:solidFill>
                  <a:srgbClr val="0070C0"/>
                </a:solidFill>
              </a:rPr>
              <a:t>)</a:t>
            </a:r>
            <a:r>
              <a:rPr lang="en-US" sz="3600" dirty="0"/>
              <a:t> </a:t>
            </a:r>
            <a:r>
              <a:rPr lang="en-US" sz="3600" dirty="0">
                <a:solidFill>
                  <a:srgbClr val="0070C0"/>
                </a:solidFill>
              </a:rPr>
              <a:t>-&gt;</a:t>
            </a:r>
            <a:r>
              <a:rPr lang="en-US" sz="3600" dirty="0"/>
              <a:t> 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// do stuff</a:t>
            </a:r>
          </a:p>
          <a:p>
            <a:pPr marL="0" indent="0">
              <a:buNone/>
            </a:pPr>
            <a:r>
              <a:rPr lang="en-US" sz="3600" dirty="0"/>
              <a:t>    | Value </a:t>
            </a:r>
            <a:r>
              <a:rPr lang="en-US" sz="3600" dirty="0" err="1"/>
              <a:t>value</a:t>
            </a:r>
            <a:r>
              <a:rPr lang="en-US" sz="3600" dirty="0">
                <a:solidFill>
                  <a:srgbClr val="0070C0"/>
                </a:solidFill>
              </a:rPr>
              <a:t> -&gt;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3600" dirty="0"/>
              <a:t>value</a:t>
            </a:r>
          </a:p>
          <a:p>
            <a:pPr marL="0" indent="0">
              <a:buNone/>
            </a:pPr>
            <a:r>
              <a:rPr lang="en-US" sz="3600" dirty="0"/>
              <a:t>    | Add rolls</a:t>
            </a:r>
            <a:r>
              <a:rPr lang="en-US" sz="3600" dirty="0">
                <a:solidFill>
                  <a:srgbClr val="0070C0"/>
                </a:solidFill>
              </a:rPr>
              <a:t> -&gt;</a:t>
            </a: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  <a:p>
            <a:pPr marL="0" indent="0">
              <a:buNone/>
            </a:pPr>
            <a:r>
              <a:rPr lang="en-US" sz="3600" dirty="0">
                <a:solidFill>
                  <a:schemeClr val="bg1">
                    <a:lumMod val="50000"/>
                  </a:schemeClr>
                </a:solidFill>
              </a:rPr>
              <a:t>        </a:t>
            </a:r>
            <a:r>
              <a:rPr lang="en-US" sz="3600" dirty="0"/>
              <a:t>rolls |&gt; </a:t>
            </a:r>
            <a:r>
              <a:rPr lang="en-US" sz="3600" dirty="0" err="1"/>
              <a:t>List.sumBy</a:t>
            </a:r>
            <a:r>
              <a:rPr lang="en-US" sz="3600" dirty="0"/>
              <a:t> eval</a:t>
            </a:r>
          </a:p>
        </p:txBody>
      </p:sp>
    </p:spTree>
    <p:extLst>
      <p:ext uri="{BB962C8B-B14F-4D97-AF65-F5344CB8AC3E}">
        <p14:creationId xmlns:p14="http://schemas.microsoft.com/office/powerpoint/2010/main" val="34031647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A963A2E-C5BD-4371-AD31-0B752408C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Rules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3C18354-E230-4E5C-AD6F-D45AF0DCA6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Smokey, this is not Nam, this is bowling. </a:t>
            </a:r>
          </a:p>
          <a:p>
            <a:r>
              <a:rPr lang="en-US" dirty="0">
                <a:solidFill>
                  <a:schemeClr val="tx1"/>
                </a:solidFill>
              </a:rPr>
              <a:t>There are rules.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2C70B3-3AEC-4A29-BC46-76B0BEC7AC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298" y="772552"/>
            <a:ext cx="3152852" cy="5317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40475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A1F3038-CD4E-45FC-B568-05F67A6DA1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8BBD44-F096-4A52-B502-8B7CE0CBC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Using Expressions + eval more &amp; more</a:t>
            </a:r>
          </a:p>
          <a:p>
            <a:r>
              <a:rPr lang="en-US" dirty="0"/>
              <a:t>Internal DSL</a:t>
            </a:r>
          </a:p>
          <a:p>
            <a:pPr lvl="1"/>
            <a:r>
              <a:rPr lang="en-US" dirty="0"/>
              <a:t>Type checked with existing language tools</a:t>
            </a:r>
          </a:p>
          <a:p>
            <a:pPr lvl="1"/>
            <a:r>
              <a:rPr lang="en-US" dirty="0"/>
              <a:t>Careful with custom operators</a:t>
            </a:r>
          </a:p>
          <a:p>
            <a:r>
              <a:rPr lang="en-US" dirty="0"/>
              <a:t>Use methods for overloads</a:t>
            </a:r>
          </a:p>
          <a:p>
            <a:r>
              <a:rPr lang="en-US" dirty="0"/>
              <a:t>Simplify usage with constructor functions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26874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4B4DA3-2675-4D23-88A8-A2263FB5E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Fable </a:t>
            </a:r>
            <a:r>
              <a:rPr lang="en-US" dirty="0" err="1"/>
              <a:t>Elmish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B1A0B-5136-4FCB-AD58-AE423766B3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3FC182-45CC-4E4F-95AF-C6D26B0F3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38200"/>
            <a:ext cx="5251450" cy="525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556189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66BC94-B280-44B5-A25E-94D760750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Turns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52AB1E-0522-4C2E-A7F5-2A585D1008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“On your turn, you can </a:t>
            </a:r>
            <a:r>
              <a:rPr lang="en-US" b="1" dirty="0"/>
              <a:t>move</a:t>
            </a:r>
            <a:r>
              <a:rPr lang="en-US" dirty="0"/>
              <a:t> a distance up to your speed and take one action.”</a:t>
            </a:r>
          </a:p>
          <a:p>
            <a:pPr marL="0" indent="0" algn="r">
              <a:buNone/>
            </a:pPr>
            <a:r>
              <a:rPr lang="en-US" dirty="0"/>
              <a:t>PHB, p189</a:t>
            </a:r>
          </a:p>
        </p:txBody>
      </p:sp>
    </p:spTree>
    <p:extLst>
      <p:ext uri="{BB962C8B-B14F-4D97-AF65-F5344CB8AC3E}">
        <p14:creationId xmlns:p14="http://schemas.microsoft.com/office/powerpoint/2010/main" val="219480686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F7C87-C67E-4582-A637-178709D9E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A0324-D312-45B2-93F7-D35E71598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Direction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N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W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S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E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Position </a:t>
            </a:r>
            <a:r>
              <a:rPr lang="en-US" sz="3200" dirty="0">
                <a:solidFill>
                  <a:srgbClr val="0070C0"/>
                </a:solidFill>
              </a:rPr>
              <a:t>= {</a:t>
            </a:r>
            <a:r>
              <a:rPr lang="en-US" sz="3200" dirty="0"/>
              <a:t> North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int</a:t>
            </a:r>
            <a:r>
              <a:rPr lang="en-US" sz="3200" dirty="0">
                <a:solidFill>
                  <a:srgbClr val="0070C0"/>
                </a:solidFill>
              </a:rPr>
              <a:t>;</a:t>
            </a:r>
            <a:r>
              <a:rPr lang="en-US" sz="3200" dirty="0"/>
              <a:t> West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int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74410092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F7C87-C67E-4582-A637-178709D9E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A0324-D312-45B2-93F7-D35E71598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move </a:t>
            </a: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/>
              <a:t>pos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Position</a:t>
            </a:r>
            <a:r>
              <a:rPr lang="en-US" sz="3200" dirty="0">
                <a:solidFill>
                  <a:srgbClr val="0070C0"/>
                </a:solidFill>
              </a:rPr>
              <a:t>) (</a:t>
            </a:r>
            <a:r>
              <a:rPr lang="en-US" sz="3200" dirty="0" err="1"/>
              <a:t>dir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Direction</a:t>
            </a:r>
            <a:r>
              <a:rPr lang="en-US" sz="3200" dirty="0">
                <a:solidFill>
                  <a:srgbClr val="0070C0"/>
                </a:solidFill>
              </a:rPr>
              <a:t>) 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match</a:t>
            </a:r>
            <a:r>
              <a:rPr lang="en-US" sz="3200" dirty="0"/>
              <a:t> </a:t>
            </a:r>
            <a:r>
              <a:rPr lang="en-US" sz="3200" dirty="0" err="1"/>
              <a:t>dir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with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N </a:t>
            </a:r>
            <a:r>
              <a:rPr lang="en-US" sz="3200" dirty="0">
                <a:solidFill>
                  <a:srgbClr val="0070C0"/>
                </a:solidFill>
              </a:rPr>
              <a:t>-&gt; {</a:t>
            </a:r>
            <a:r>
              <a:rPr lang="en-US" sz="3200" dirty="0"/>
              <a:t> pos </a:t>
            </a:r>
            <a:r>
              <a:rPr lang="en-US" sz="3200" dirty="0">
                <a:solidFill>
                  <a:srgbClr val="0070C0"/>
                </a:solidFill>
              </a:rPr>
              <a:t>with</a:t>
            </a:r>
            <a:r>
              <a:rPr lang="en-US" sz="3200" dirty="0"/>
              <a:t> North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  <a:r>
              <a:rPr lang="en-US" sz="3200" dirty="0" err="1"/>
              <a:t>pos.North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+</a:t>
            </a:r>
            <a:r>
              <a:rPr lang="en-US" sz="3200" dirty="0"/>
              <a:t> 1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W </a:t>
            </a:r>
            <a:r>
              <a:rPr lang="en-US" sz="3200" dirty="0">
                <a:solidFill>
                  <a:srgbClr val="0070C0"/>
                </a:solidFill>
              </a:rPr>
              <a:t>-&gt;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{</a:t>
            </a:r>
            <a:r>
              <a:rPr lang="en-US" sz="3200" dirty="0"/>
              <a:t> pos </a:t>
            </a:r>
            <a:r>
              <a:rPr lang="en-US" sz="3200" dirty="0">
                <a:solidFill>
                  <a:srgbClr val="0070C0"/>
                </a:solidFill>
              </a:rPr>
              <a:t>with</a:t>
            </a:r>
            <a:r>
              <a:rPr lang="en-US" sz="3200" dirty="0"/>
              <a:t> West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  <a:r>
              <a:rPr lang="en-US" sz="3200" dirty="0" err="1"/>
              <a:t>pos.West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+</a:t>
            </a:r>
            <a:r>
              <a:rPr lang="en-US" sz="3200" dirty="0"/>
              <a:t> 1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S </a:t>
            </a:r>
            <a:r>
              <a:rPr lang="en-US" sz="3200" dirty="0">
                <a:solidFill>
                  <a:srgbClr val="0070C0"/>
                </a:solidFill>
              </a:rPr>
              <a:t>-&gt;  {</a:t>
            </a:r>
            <a:r>
              <a:rPr lang="en-US" sz="3200" dirty="0"/>
              <a:t> pos </a:t>
            </a:r>
            <a:r>
              <a:rPr lang="en-US" sz="3200" dirty="0">
                <a:solidFill>
                  <a:srgbClr val="0070C0"/>
                </a:solidFill>
              </a:rPr>
              <a:t>with</a:t>
            </a:r>
            <a:r>
              <a:rPr lang="en-US" sz="3200" dirty="0"/>
              <a:t> North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  <a:r>
              <a:rPr lang="en-US" sz="3200" dirty="0" err="1"/>
              <a:t>pos.North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-</a:t>
            </a:r>
            <a:r>
              <a:rPr lang="en-US" sz="3200" dirty="0"/>
              <a:t> 1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E </a:t>
            </a:r>
            <a:r>
              <a:rPr lang="en-US" sz="3200" dirty="0">
                <a:solidFill>
                  <a:srgbClr val="0070C0"/>
                </a:solidFill>
              </a:rPr>
              <a:t>-&gt; {</a:t>
            </a:r>
            <a:r>
              <a:rPr lang="en-US" sz="3200" dirty="0"/>
              <a:t> pos </a:t>
            </a:r>
            <a:r>
              <a:rPr lang="en-US" sz="3200" dirty="0">
                <a:solidFill>
                  <a:srgbClr val="0070C0"/>
                </a:solidFill>
              </a:rPr>
              <a:t>with</a:t>
            </a:r>
            <a:r>
              <a:rPr lang="en-US" sz="3200" dirty="0"/>
              <a:t> West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  <a:r>
              <a:rPr lang="en-US" sz="3200" dirty="0" err="1"/>
              <a:t>pos.West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- </a:t>
            </a:r>
            <a:r>
              <a:rPr lang="en-US" sz="3200" dirty="0"/>
              <a:t>1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45566142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F7C87-C67E-4582-A637-178709D9E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A0324-D312-45B2-93F7-D35E71598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initial </a:t>
            </a:r>
            <a:r>
              <a:rPr lang="en-US" sz="3200" dirty="0">
                <a:solidFill>
                  <a:srgbClr val="0070C0"/>
                </a:solidFill>
              </a:rPr>
              <a:t>= {</a:t>
            </a:r>
            <a:r>
              <a:rPr lang="en-US" sz="3200" dirty="0"/>
              <a:t> North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0</a:t>
            </a:r>
            <a:r>
              <a:rPr lang="en-US" sz="3200" dirty="0">
                <a:solidFill>
                  <a:srgbClr val="0070C0"/>
                </a:solidFill>
              </a:rPr>
              <a:t>;</a:t>
            </a:r>
            <a:r>
              <a:rPr lang="en-US" sz="3200" dirty="0"/>
              <a:t> West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0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initial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|&gt;</a:t>
            </a:r>
            <a:r>
              <a:rPr lang="en-US" sz="3200" dirty="0"/>
              <a:t> move N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|&gt;</a:t>
            </a:r>
            <a:r>
              <a:rPr lang="en-US" sz="3200" dirty="0"/>
              <a:t> move N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|&gt;</a:t>
            </a:r>
            <a:r>
              <a:rPr lang="en-US" sz="3200" dirty="0"/>
              <a:t> move E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70645336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F7C87-C67E-4582-A637-178709D9E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A0324-D312-45B2-93F7-D35E71598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Message </a:t>
            </a:r>
            <a:r>
              <a:rPr lang="en-US" sz="3200" dirty="0">
                <a:solidFill>
                  <a:srgbClr val="0070C0"/>
                </a:solidFill>
              </a:rPr>
              <a:t>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Move </a:t>
            </a:r>
            <a:r>
              <a:rPr lang="en-US" sz="3200" dirty="0">
                <a:solidFill>
                  <a:srgbClr val="0070C0"/>
                </a:solidFill>
              </a:rPr>
              <a:t>of</a:t>
            </a:r>
            <a:r>
              <a:rPr lang="en-US" sz="3200" dirty="0"/>
              <a:t> Direction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</a:t>
            </a:r>
            <a:r>
              <a:rPr lang="en-US" sz="3200" dirty="0"/>
              <a:t> Action </a:t>
            </a:r>
            <a:r>
              <a:rPr lang="en-US" sz="3200" dirty="0">
                <a:solidFill>
                  <a:srgbClr val="0070C0"/>
                </a:solidFill>
              </a:rPr>
              <a:t>of</a:t>
            </a:r>
            <a:r>
              <a:rPr lang="en-US" sz="3200" dirty="0"/>
              <a:t> …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State </a:t>
            </a:r>
            <a:r>
              <a:rPr lang="en-US" sz="3200" dirty="0">
                <a:solidFill>
                  <a:srgbClr val="0070C0"/>
                </a:solidFill>
              </a:rPr>
              <a:t>= {</a:t>
            </a:r>
            <a:r>
              <a:rPr lang="en-US" sz="3200" dirty="0"/>
              <a:t> Position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Position; …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445354296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F7C87-C67E-4582-A637-178709D9E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A0324-D312-45B2-93F7-D35E71598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update </a:t>
            </a: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/>
              <a:t>state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State</a:t>
            </a:r>
            <a:r>
              <a:rPr lang="en-US" sz="3200" dirty="0">
                <a:solidFill>
                  <a:srgbClr val="0070C0"/>
                </a:solidFill>
              </a:rPr>
              <a:t>) (</a:t>
            </a:r>
            <a:r>
              <a:rPr lang="en-US" sz="3200" dirty="0"/>
              <a:t>message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Message</a:t>
            </a:r>
            <a:r>
              <a:rPr lang="en-US" sz="3200" dirty="0">
                <a:solidFill>
                  <a:srgbClr val="0070C0"/>
                </a:solidFill>
              </a:rPr>
              <a:t>) =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match</a:t>
            </a:r>
            <a:r>
              <a:rPr lang="en-US" sz="3200" dirty="0"/>
              <a:t> message </a:t>
            </a:r>
            <a:r>
              <a:rPr lang="en-US" sz="3200" dirty="0">
                <a:solidFill>
                  <a:srgbClr val="0070C0"/>
                </a:solidFill>
              </a:rPr>
              <a:t>with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 </a:t>
            </a:r>
            <a:r>
              <a:rPr lang="en-US" sz="3200" dirty="0"/>
              <a:t>Move direction </a:t>
            </a:r>
            <a:r>
              <a:rPr lang="en-US" sz="3200" dirty="0">
                <a:solidFill>
                  <a:srgbClr val="0070C0"/>
                </a:solidFill>
              </a:rPr>
              <a:t>-&gt;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    </a:t>
            </a:r>
            <a:r>
              <a:rPr lang="en-US" sz="3200" dirty="0">
                <a:solidFill>
                  <a:srgbClr val="0070C0"/>
                </a:solidFill>
              </a:rPr>
              <a:t>{</a:t>
            </a:r>
            <a:r>
              <a:rPr lang="en-US" sz="3200" dirty="0"/>
              <a:t> state </a:t>
            </a:r>
            <a:r>
              <a:rPr lang="en-US" sz="3200" dirty="0">
                <a:solidFill>
                  <a:srgbClr val="0070C0"/>
                </a:solidFill>
              </a:rPr>
              <a:t>with</a:t>
            </a:r>
            <a:r>
              <a:rPr lang="en-US" sz="3200" dirty="0"/>
              <a:t> </a:t>
            </a:r>
          </a:p>
          <a:p>
            <a:pPr marL="0" indent="0">
              <a:buNone/>
            </a:pPr>
            <a:r>
              <a:rPr lang="en-US" sz="3200" dirty="0"/>
              <a:t>            Position </a:t>
            </a:r>
            <a:r>
              <a:rPr lang="en-US" sz="3200" dirty="0">
                <a:solidFill>
                  <a:srgbClr val="0070C0"/>
                </a:solidFill>
              </a:rPr>
              <a:t>= </a:t>
            </a:r>
            <a:r>
              <a:rPr lang="en-US" sz="3200" dirty="0" err="1"/>
              <a:t>state.Position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|&gt; </a:t>
            </a:r>
            <a:r>
              <a:rPr lang="en-US" sz="3200" dirty="0"/>
              <a:t>move direction </a:t>
            </a:r>
          </a:p>
          <a:p>
            <a:pPr marL="0" indent="0">
              <a:buNone/>
            </a:pPr>
            <a:r>
              <a:rPr lang="en-US" sz="3200" dirty="0"/>
              <a:t>       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| </a:t>
            </a:r>
            <a:r>
              <a:rPr lang="en-US" sz="3200" dirty="0"/>
              <a:t>Action </a:t>
            </a:r>
            <a:r>
              <a:rPr lang="en-US" sz="3200" dirty="0" err="1"/>
              <a:t>action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-&gt;</a:t>
            </a:r>
            <a:r>
              <a:rPr lang="en-US" sz="3200" dirty="0"/>
              <a:t> ….</a:t>
            </a:r>
          </a:p>
        </p:txBody>
      </p:sp>
    </p:spTree>
    <p:extLst>
      <p:ext uri="{BB962C8B-B14F-4D97-AF65-F5344CB8AC3E}">
        <p14:creationId xmlns:p14="http://schemas.microsoft.com/office/powerpoint/2010/main" val="203899901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F7C87-C67E-4582-A637-178709D9E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A0324-D312-45B2-93F7-D35E71598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let</a:t>
            </a:r>
            <a:r>
              <a:rPr lang="en-US" sz="3200" dirty="0"/>
              <a:t> messages </a:t>
            </a:r>
            <a:r>
              <a:rPr lang="en-US" sz="3200" dirty="0">
                <a:solidFill>
                  <a:srgbClr val="0070C0"/>
                </a:solidFill>
              </a:rPr>
              <a:t>= [</a:t>
            </a:r>
            <a:r>
              <a:rPr lang="en-US" sz="3200" dirty="0"/>
              <a:t> Move N</a:t>
            </a:r>
            <a:r>
              <a:rPr lang="en-US" sz="3200" dirty="0">
                <a:solidFill>
                  <a:srgbClr val="0070C0"/>
                </a:solidFill>
              </a:rPr>
              <a:t>;</a:t>
            </a:r>
            <a:r>
              <a:rPr lang="en-US" sz="3200" dirty="0"/>
              <a:t> Move N</a:t>
            </a:r>
            <a:r>
              <a:rPr lang="en-US" sz="3200" dirty="0">
                <a:solidFill>
                  <a:srgbClr val="0070C0"/>
                </a:solidFill>
              </a:rPr>
              <a:t>;</a:t>
            </a:r>
            <a:r>
              <a:rPr lang="en-US" sz="3200" dirty="0"/>
              <a:t> Move E </a:t>
            </a:r>
            <a:r>
              <a:rPr lang="en-US" sz="3200" dirty="0">
                <a:solidFill>
                  <a:srgbClr val="0070C0"/>
                </a:solidFill>
              </a:rPr>
              <a:t>]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 err="1"/>
              <a:t>initialState</a:t>
            </a:r>
            <a:endParaRPr lang="en-US" sz="3200" dirty="0"/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|&gt; </a:t>
            </a:r>
            <a:r>
              <a:rPr lang="en-US" sz="3200" dirty="0"/>
              <a:t>update </a:t>
            </a: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/>
              <a:t>Move N</a:t>
            </a:r>
            <a:r>
              <a:rPr lang="en-US" sz="3200" dirty="0">
                <a:solidFill>
                  <a:srgbClr val="0070C0"/>
                </a:solidFill>
              </a:rPr>
              <a:t>)</a:t>
            </a:r>
            <a:endParaRPr lang="en-US" sz="3200" dirty="0"/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|&gt; </a:t>
            </a:r>
            <a:r>
              <a:rPr lang="en-US" sz="3200" dirty="0"/>
              <a:t>update </a:t>
            </a: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/>
              <a:t>Move W</a:t>
            </a:r>
            <a:r>
              <a:rPr lang="en-US" sz="3200" dirty="0">
                <a:solidFill>
                  <a:srgbClr val="0070C0"/>
                </a:solidFill>
              </a:rPr>
              <a:t>)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(</a:t>
            </a:r>
            <a:r>
              <a:rPr lang="en-US" sz="3200" dirty="0" err="1"/>
              <a:t>initialState</a:t>
            </a:r>
            <a:r>
              <a:rPr lang="en-US" sz="3200" dirty="0">
                <a:solidFill>
                  <a:srgbClr val="0070C0"/>
                </a:solidFill>
              </a:rPr>
              <a:t>,</a:t>
            </a:r>
            <a:r>
              <a:rPr lang="en-US" sz="3200" dirty="0"/>
              <a:t> messages</a:t>
            </a:r>
            <a:r>
              <a:rPr lang="en-US" sz="3200" dirty="0">
                <a:solidFill>
                  <a:srgbClr val="0070C0"/>
                </a:solidFill>
              </a:rPr>
              <a:t>)</a:t>
            </a:r>
          </a:p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||&gt; </a:t>
            </a:r>
            <a:r>
              <a:rPr lang="en-US" sz="3200" dirty="0" err="1"/>
              <a:t>List.fold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(fun</a:t>
            </a:r>
            <a:r>
              <a:rPr lang="en-US" sz="3200" dirty="0"/>
              <a:t> state message </a:t>
            </a:r>
            <a:r>
              <a:rPr lang="en-US" sz="3200" dirty="0">
                <a:solidFill>
                  <a:srgbClr val="0070C0"/>
                </a:solidFill>
              </a:rPr>
              <a:t>-&gt;</a:t>
            </a:r>
            <a:r>
              <a:rPr lang="en-US" sz="3200" dirty="0"/>
              <a:t> update</a:t>
            </a:r>
            <a:r>
              <a:rPr lang="en-US" sz="3200" dirty="0">
                <a:solidFill>
                  <a:srgbClr val="0070C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12749922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871E8-20E5-4EAE-93A6-595F1F3A4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an application?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B2613A-C98A-4F0F-B3F1-38331B2DCD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can you do? </a:t>
            </a:r>
          </a:p>
          <a:p>
            <a:pPr lvl="1"/>
            <a:r>
              <a:rPr lang="en-US" dirty="0"/>
              <a:t>Message</a:t>
            </a:r>
          </a:p>
          <a:p>
            <a:r>
              <a:rPr lang="en-US" dirty="0"/>
              <a:t>What changes?</a:t>
            </a:r>
          </a:p>
          <a:p>
            <a:pPr lvl="1"/>
            <a:r>
              <a:rPr lang="en-US" dirty="0"/>
              <a:t>Update: State -&gt; Message -&gt; State</a:t>
            </a:r>
          </a:p>
          <a:p>
            <a:r>
              <a:rPr lang="en-US" dirty="0"/>
              <a:t>An initial State</a:t>
            </a:r>
          </a:p>
          <a:p>
            <a:pPr lvl="1"/>
            <a:r>
              <a:rPr lang="en-US" dirty="0"/>
              <a:t>Init: () -&gt; State</a:t>
            </a:r>
          </a:p>
        </p:txBody>
      </p:sp>
    </p:spTree>
    <p:extLst>
      <p:ext uri="{BB962C8B-B14F-4D97-AF65-F5344CB8AC3E}">
        <p14:creationId xmlns:p14="http://schemas.microsoft.com/office/powerpoint/2010/main" val="4000992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C6EEFC1-C8A5-45CF-90EA-2017EEA9D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Agency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B698332-4073-418A-B0DB-1279EB2919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Agency</a:t>
            </a:r>
            <a:r>
              <a:rPr lang="en-US" dirty="0"/>
              <a:t> is the capacity of an actor to act in a given environment</a:t>
            </a:r>
          </a:p>
        </p:txBody>
      </p:sp>
    </p:spTree>
    <p:extLst>
      <p:ext uri="{BB962C8B-B14F-4D97-AF65-F5344CB8AC3E}">
        <p14:creationId xmlns:p14="http://schemas.microsoft.com/office/powerpoint/2010/main" val="1329652504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475764A-DC5D-49A9-8F42-B0B451F502EB}"/>
              </a:ext>
            </a:extLst>
          </p:cNvPr>
          <p:cNvGrpSpPr/>
          <p:nvPr/>
        </p:nvGrpSpPr>
        <p:grpSpPr>
          <a:xfrm>
            <a:off x="2102847" y="1478557"/>
            <a:ext cx="7986306" cy="4591999"/>
            <a:chOff x="1137914" y="825642"/>
            <a:chExt cx="7986306" cy="459199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BCFC4D8-DD1C-465D-B5D2-EC06AAE0C466}"/>
                </a:ext>
              </a:extLst>
            </p:cNvPr>
            <p:cNvSpPr txBox="1"/>
            <p:nvPr/>
          </p:nvSpPr>
          <p:spPr>
            <a:xfrm>
              <a:off x="4093691" y="2841102"/>
              <a:ext cx="13087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 FELL English" panose="02000000000000000000" pitchFamily="2" charset="0"/>
                </a:rPr>
                <a:t>Model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E4A8E1D-F654-4067-98E0-5552778B0E10}"/>
                </a:ext>
              </a:extLst>
            </p:cNvPr>
            <p:cNvSpPr txBox="1"/>
            <p:nvPr/>
          </p:nvSpPr>
          <p:spPr>
            <a:xfrm>
              <a:off x="7406408" y="825642"/>
              <a:ext cx="17178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 FELL English" panose="02000000000000000000" pitchFamily="2" charset="0"/>
                </a:rPr>
                <a:t>Message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4229D20-A85E-4C0D-9796-1A713931D6D7}"/>
                </a:ext>
              </a:extLst>
            </p:cNvPr>
            <p:cNvSpPr txBox="1"/>
            <p:nvPr/>
          </p:nvSpPr>
          <p:spPr>
            <a:xfrm>
              <a:off x="7528766" y="2847650"/>
              <a:ext cx="14730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 FELL English" panose="02000000000000000000" pitchFamily="2" charset="0"/>
                </a:rPr>
                <a:t>Update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D91EDC9-4159-460B-958C-1641ECDBA179}"/>
                </a:ext>
              </a:extLst>
            </p:cNvPr>
            <p:cNvSpPr txBox="1"/>
            <p:nvPr/>
          </p:nvSpPr>
          <p:spPr>
            <a:xfrm>
              <a:off x="1137914" y="2844225"/>
              <a:ext cx="82945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 FELL English" panose="02000000000000000000" pitchFamily="2" charset="0"/>
                </a:rPr>
                <a:t>Init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225F194-827C-4C9B-A479-233DA8E5E3A0}"/>
                </a:ext>
              </a:extLst>
            </p:cNvPr>
            <p:cNvCxnSpPr>
              <a:stCxn id="7" idx="3"/>
              <a:endCxn id="4" idx="1"/>
            </p:cNvCxnSpPr>
            <p:nvPr/>
          </p:nvCxnSpPr>
          <p:spPr>
            <a:xfrm flipV="1">
              <a:off x="1967372" y="3133490"/>
              <a:ext cx="2126319" cy="3123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9">
              <a:extLst>
                <a:ext uri="{FF2B5EF4-FFF2-40B4-BE49-F238E27FC236}">
                  <a16:creationId xmlns:a16="http://schemas.microsoft.com/office/drawing/2014/main" id="{87AB172A-9C55-44F8-9685-6FBC4FF77AA2}"/>
                </a:ext>
              </a:extLst>
            </p:cNvPr>
            <p:cNvCxnSpPr>
              <a:cxnSpLocks/>
              <a:stCxn id="6" idx="2"/>
              <a:endCxn id="4" idx="2"/>
            </p:cNvCxnSpPr>
            <p:nvPr/>
          </p:nvCxnSpPr>
          <p:spPr>
            <a:xfrm rot="5400000" flipH="1">
              <a:off x="6503418" y="1670529"/>
              <a:ext cx="6548" cy="3517245"/>
            </a:xfrm>
            <a:prstGeom prst="curvedConnector3">
              <a:avLst>
                <a:gd name="adj1" fmla="val -3491142"/>
              </a:avLst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C6D9379-6656-44FC-8248-34775D71255B}"/>
                </a:ext>
              </a:extLst>
            </p:cNvPr>
            <p:cNvCxnSpPr>
              <a:cxnSpLocks/>
              <a:stCxn id="5" idx="2"/>
              <a:endCxn id="6" idx="0"/>
            </p:cNvCxnSpPr>
            <p:nvPr/>
          </p:nvCxnSpPr>
          <p:spPr>
            <a:xfrm>
              <a:off x="8265314" y="1410417"/>
              <a:ext cx="0" cy="1437233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389BC35-1025-48B5-B495-2706A9855785}"/>
                </a:ext>
              </a:extLst>
            </p:cNvPr>
            <p:cNvSpPr txBox="1"/>
            <p:nvPr/>
          </p:nvSpPr>
          <p:spPr>
            <a:xfrm>
              <a:off x="4250369" y="4832866"/>
              <a:ext cx="10196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 FELL English" panose="02000000000000000000" pitchFamily="2" charset="0"/>
                </a:rPr>
                <a:t>View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E088421E-D2C3-4478-9806-7482DF3F88C0}"/>
                </a:ext>
              </a:extLst>
            </p:cNvPr>
            <p:cNvCxnSpPr>
              <a:cxnSpLocks/>
              <a:stCxn id="4" idx="2"/>
              <a:endCxn id="25" idx="0"/>
            </p:cNvCxnSpPr>
            <p:nvPr/>
          </p:nvCxnSpPr>
          <p:spPr>
            <a:xfrm>
              <a:off x="4748069" y="3425877"/>
              <a:ext cx="12119" cy="1406989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262B349A-0888-4452-ADBF-17697CD10F69}"/>
                </a:ext>
              </a:extLst>
            </p:cNvPr>
            <p:cNvCxnSpPr>
              <a:cxnSpLocks/>
              <a:stCxn id="4" idx="3"/>
              <a:endCxn id="6" idx="1"/>
            </p:cNvCxnSpPr>
            <p:nvPr/>
          </p:nvCxnSpPr>
          <p:spPr>
            <a:xfrm>
              <a:off x="5402447" y="3133490"/>
              <a:ext cx="2126319" cy="6548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580AE0-7C2B-4C53-B876-F5F3C819C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MVU / Model-View-Update</a:t>
            </a:r>
          </a:p>
        </p:txBody>
      </p:sp>
    </p:spTree>
    <p:extLst>
      <p:ext uri="{BB962C8B-B14F-4D97-AF65-F5344CB8AC3E}">
        <p14:creationId xmlns:p14="http://schemas.microsoft.com/office/powerpoint/2010/main" val="2281741018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9E873-858B-4024-8DBE-7EEFD52A5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Fable </a:t>
            </a:r>
            <a:r>
              <a:rPr lang="en-US" dirty="0" err="1"/>
              <a:t>Elmish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0CF1E1-ACB1-4471-8F44-745690FD84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Fable: F# to </a:t>
            </a:r>
            <a:r>
              <a:rPr lang="en-US" dirty="0" err="1"/>
              <a:t>Javascript</a:t>
            </a:r>
            <a:endParaRPr lang="en-US" dirty="0"/>
          </a:p>
          <a:p>
            <a:r>
              <a:rPr lang="en-US" dirty="0" err="1"/>
              <a:t>Elmish</a:t>
            </a:r>
            <a:r>
              <a:rPr lang="en-US" dirty="0"/>
              <a:t>: Model-View-Update</a:t>
            </a:r>
          </a:p>
          <a:p>
            <a:r>
              <a:rPr lang="en-US" dirty="0"/>
              <a:t>Great fit with Domain Driven Design</a:t>
            </a:r>
          </a:p>
        </p:txBody>
      </p:sp>
    </p:spTree>
    <p:extLst>
      <p:ext uri="{BB962C8B-B14F-4D97-AF65-F5344CB8AC3E}">
        <p14:creationId xmlns:p14="http://schemas.microsoft.com/office/powerpoint/2010/main" val="154739625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4E6947-2A6A-4C21-8FA6-E47414099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CBC043-F34F-4621-AAE5-C480BAE18E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7832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E29D9-502C-461A-A536-6A4829026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D97F0-CFC8-4B1F-BF50-E26D06B3DC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FDE533F-077A-434A-A864-A9D8E69CF9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1914" y="1628078"/>
            <a:ext cx="3615536" cy="446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57191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C8040AA-67D3-4ADB-B935-D69297E2D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real goal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9BF171E-2A6F-4C9E-A1EE-0FB35615AD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fair fights for my D&amp;D campaign</a:t>
            </a:r>
          </a:p>
          <a:p>
            <a:r>
              <a:rPr lang="en-US" dirty="0"/>
              <a:t>What is the probability of a TPK?</a:t>
            </a:r>
          </a:p>
        </p:txBody>
      </p:sp>
    </p:spTree>
    <p:extLst>
      <p:ext uri="{BB962C8B-B14F-4D97-AF65-F5344CB8AC3E}">
        <p14:creationId xmlns:p14="http://schemas.microsoft.com/office/powerpoint/2010/main" val="1761905820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8DD6D-5D3A-4F52-B1EC-DCC5DBAED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fair fight?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71BDFB-2D03-462C-8B4C-D652938E0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Players don’t do anything silly,</a:t>
            </a:r>
          </a:p>
          <a:p>
            <a:r>
              <a:rPr lang="en-US" dirty="0"/>
              <a:t>And Monsters don’t do anything silly,</a:t>
            </a:r>
          </a:p>
          <a:p>
            <a:r>
              <a:rPr lang="en-US" dirty="0"/>
              <a:t>Probability of survival is “reasonable” </a:t>
            </a:r>
          </a:p>
        </p:txBody>
      </p:sp>
    </p:spTree>
    <p:extLst>
      <p:ext uri="{BB962C8B-B14F-4D97-AF65-F5344CB8AC3E}">
        <p14:creationId xmlns:p14="http://schemas.microsoft.com/office/powerpoint/2010/main" val="364784288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5E8C1-27D5-46A1-8889-9835A510E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Estimating probability of survival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3033D-766C-4AAF-B881-229A378C6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Simulation!</a:t>
            </a:r>
          </a:p>
          <a:p>
            <a:pPr lvl="1"/>
            <a:r>
              <a:rPr lang="en-US" dirty="0"/>
              <a:t>Play the same fight over and over again</a:t>
            </a:r>
          </a:p>
          <a:p>
            <a:pPr lvl="1"/>
            <a:endParaRPr lang="en-US" dirty="0"/>
          </a:p>
          <a:p>
            <a:r>
              <a:rPr lang="en-US" dirty="0"/>
              <a:t>Requires:</a:t>
            </a:r>
          </a:p>
          <a:p>
            <a:pPr lvl="1"/>
            <a:r>
              <a:rPr lang="en-US" dirty="0"/>
              <a:t>implementing rules of the game</a:t>
            </a:r>
          </a:p>
          <a:p>
            <a:pPr lvl="1"/>
            <a:r>
              <a:rPr lang="en-US" dirty="0"/>
              <a:t>automated decision making</a:t>
            </a:r>
          </a:p>
        </p:txBody>
      </p:sp>
    </p:spTree>
    <p:extLst>
      <p:ext uri="{BB962C8B-B14F-4D97-AF65-F5344CB8AC3E}">
        <p14:creationId xmlns:p14="http://schemas.microsoft.com/office/powerpoint/2010/main" val="2936835808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1D88D46-5112-47F1-AD42-2D465B74F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Decision Making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5427E1-D93D-4EDC-AAD5-45797BA0A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Problem: what should creatures do?</a:t>
            </a:r>
          </a:p>
          <a:p>
            <a:r>
              <a:rPr lang="en-US" dirty="0"/>
              <a:t>First step: what </a:t>
            </a:r>
            <a:r>
              <a:rPr lang="en-US" b="1" dirty="0"/>
              <a:t>can</a:t>
            </a:r>
            <a:r>
              <a:rPr lang="en-US" dirty="0"/>
              <a:t> creatures do?</a:t>
            </a:r>
          </a:p>
        </p:txBody>
      </p:sp>
    </p:spTree>
    <p:extLst>
      <p:ext uri="{BB962C8B-B14F-4D97-AF65-F5344CB8AC3E}">
        <p14:creationId xmlns:p14="http://schemas.microsoft.com/office/powerpoint/2010/main" val="1800716507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211400-2B79-44CE-92E6-5BF6E85FF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Scott Wlaschin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3AFD89F-EEEC-4B0B-98DC-18183562EE2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937544"/>
            <a:ext cx="3810000" cy="4127500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F875FD-D739-47BB-B261-A155C082BED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i="1" dirty="0"/>
              <a:t>Legendary Gnome Druid</a:t>
            </a:r>
          </a:p>
          <a:p>
            <a:r>
              <a:rPr lang="en-US" dirty="0"/>
              <a:t>WIS 18 (+4)</a:t>
            </a:r>
          </a:p>
          <a:p>
            <a:r>
              <a:rPr lang="en-US" dirty="0"/>
              <a:t>@</a:t>
            </a:r>
            <a:r>
              <a:rPr lang="en-US" dirty="0" err="1"/>
              <a:t>ScottWlaschin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90765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592030-73DA-4FEB-B61B-2EDEBA29F1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decisions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77943A-855B-4868-8CE6-8DDB1EC59E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is making the decision?</a:t>
            </a:r>
          </a:p>
          <a:p>
            <a:r>
              <a:rPr lang="en-US" dirty="0"/>
              <a:t>What are the alternatives?</a:t>
            </a:r>
          </a:p>
          <a:p>
            <a:r>
              <a:rPr lang="en-US" dirty="0"/>
              <a:t>What information is available?</a:t>
            </a:r>
          </a:p>
        </p:txBody>
      </p:sp>
    </p:spTree>
    <p:extLst>
      <p:ext uri="{BB962C8B-B14F-4D97-AF65-F5344CB8AC3E}">
        <p14:creationId xmlns:p14="http://schemas.microsoft.com/office/powerpoint/2010/main" val="33223837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AFFA0-60B7-478D-90A6-6102A2344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makes a game interesting?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2020F-339D-4080-8518-645081D2DB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Decisions have consequences</a:t>
            </a:r>
          </a:p>
          <a:p>
            <a:r>
              <a:rPr lang="en-US" dirty="0"/>
              <a:t>Consequences are not entirely random</a:t>
            </a:r>
          </a:p>
        </p:txBody>
      </p:sp>
    </p:spTree>
    <p:extLst>
      <p:ext uri="{BB962C8B-B14F-4D97-AF65-F5344CB8AC3E}">
        <p14:creationId xmlns:p14="http://schemas.microsoft.com/office/powerpoint/2010/main" val="2812585263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6FFBF-E632-49C1-A3EE-16DA92EE8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Decisions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57637B-3BFE-4BC0-B2EB-9932A35CE9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>
                <a:solidFill>
                  <a:srgbClr val="0070C0"/>
                </a:solidFill>
              </a:rPr>
              <a:t>type</a:t>
            </a:r>
            <a:r>
              <a:rPr lang="en-US" sz="3200" dirty="0"/>
              <a:t> </a:t>
            </a:r>
            <a:r>
              <a:rPr lang="en-US" sz="3200" dirty="0" err="1"/>
              <a:t>DecisionNeeded</a:t>
            </a:r>
            <a:r>
              <a:rPr lang="en-US" sz="3200" dirty="0"/>
              <a:t> </a:t>
            </a:r>
            <a:r>
              <a:rPr lang="en-US" sz="3200" dirty="0">
                <a:solidFill>
                  <a:srgbClr val="0070C0"/>
                </a:solidFill>
              </a:rPr>
              <a:t>= {</a:t>
            </a:r>
          </a:p>
          <a:p>
            <a:pPr marL="0" indent="0">
              <a:buNone/>
            </a:pPr>
            <a:r>
              <a:rPr lang="en-US" sz="3200" dirty="0"/>
              <a:t>    Creature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</a:t>
            </a:r>
            <a:r>
              <a:rPr lang="en-US" sz="3200" dirty="0" err="1"/>
              <a:t>CreatureID</a:t>
            </a:r>
            <a:endParaRPr lang="en-US" sz="3200" dirty="0"/>
          </a:p>
          <a:p>
            <a:pPr marL="0" indent="0">
              <a:buNone/>
            </a:pPr>
            <a:r>
              <a:rPr lang="en-US" sz="3200" dirty="0"/>
              <a:t>    Alternatives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list</a:t>
            </a:r>
            <a:r>
              <a:rPr lang="en-US" sz="3200" dirty="0">
                <a:solidFill>
                  <a:srgbClr val="0070C0"/>
                </a:solidFill>
              </a:rPr>
              <a:t>&lt;</a:t>
            </a:r>
            <a:r>
              <a:rPr lang="en-US" sz="3200" dirty="0"/>
              <a:t>Action</a:t>
            </a:r>
            <a:r>
              <a:rPr lang="en-US" sz="3200" dirty="0">
                <a:solidFill>
                  <a:srgbClr val="0070C0"/>
                </a:solidFill>
              </a:rPr>
              <a:t>&gt;</a:t>
            </a:r>
          </a:p>
          <a:p>
            <a:pPr marL="0" indent="0">
              <a:buNone/>
            </a:pPr>
            <a:r>
              <a:rPr lang="en-US" sz="3200" dirty="0"/>
              <a:t>    Information</a:t>
            </a:r>
            <a:r>
              <a:rPr lang="en-US" sz="3200" dirty="0">
                <a:solidFill>
                  <a:srgbClr val="0070C0"/>
                </a:solidFill>
              </a:rPr>
              <a:t>:</a:t>
            </a:r>
            <a:r>
              <a:rPr lang="en-US" sz="3200" dirty="0"/>
              <a:t> Information</a:t>
            </a:r>
          </a:p>
          <a:p>
            <a:pPr marL="0" indent="0">
              <a:buNone/>
            </a:pPr>
            <a:r>
              <a:rPr lang="en-US" sz="3200" dirty="0"/>
              <a:t>    </a:t>
            </a:r>
            <a:r>
              <a:rPr lang="en-US" sz="3200" dirty="0">
                <a:solidFill>
                  <a:srgbClr val="0070C0"/>
                </a:solidFill>
              </a:rPr>
              <a:t>}</a:t>
            </a:r>
          </a:p>
          <a:p>
            <a:pPr marL="0" indent="0">
              <a:buNone/>
            </a:pPr>
            <a:endParaRPr lang="en-US" sz="3200" i="1" dirty="0"/>
          </a:p>
          <a:p>
            <a:pPr marL="0" indent="0">
              <a:buNone/>
            </a:pPr>
            <a:r>
              <a:rPr lang="en-US" sz="3200" i="1" dirty="0"/>
              <a:t>… Validation is trivial </a:t>
            </a:r>
          </a:p>
          <a:p>
            <a:pPr marL="0" indent="0">
              <a:buNone/>
            </a:pP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5456101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2F25356-C67B-40F1-957F-134A54ADC088}"/>
              </a:ext>
            </a:extLst>
          </p:cNvPr>
          <p:cNvGrpSpPr/>
          <p:nvPr/>
        </p:nvGrpSpPr>
        <p:grpSpPr>
          <a:xfrm>
            <a:off x="1217363" y="1279195"/>
            <a:ext cx="9757275" cy="4299611"/>
            <a:chOff x="784412" y="1118030"/>
            <a:chExt cx="9757275" cy="429961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BCFC4D8-DD1C-465D-B5D2-EC06AAE0C466}"/>
                </a:ext>
              </a:extLst>
            </p:cNvPr>
            <p:cNvSpPr txBox="1"/>
            <p:nvPr/>
          </p:nvSpPr>
          <p:spPr>
            <a:xfrm>
              <a:off x="3152396" y="2847652"/>
              <a:ext cx="13087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 FELL English" panose="02000000000000000000" pitchFamily="2" charset="0"/>
                </a:rPr>
                <a:t>Model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E4A8E1D-F654-4067-98E0-5552778B0E10}"/>
                </a:ext>
              </a:extLst>
            </p:cNvPr>
            <p:cNvSpPr txBox="1"/>
            <p:nvPr/>
          </p:nvSpPr>
          <p:spPr>
            <a:xfrm>
              <a:off x="5877320" y="1118030"/>
              <a:ext cx="171781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 FELL English" panose="02000000000000000000" pitchFamily="2" charset="0"/>
                </a:rPr>
                <a:t>Message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4229D20-A85E-4C0D-9796-1A713931D6D7}"/>
                </a:ext>
              </a:extLst>
            </p:cNvPr>
            <p:cNvSpPr txBox="1"/>
            <p:nvPr/>
          </p:nvSpPr>
          <p:spPr>
            <a:xfrm>
              <a:off x="5999678" y="2844224"/>
              <a:ext cx="147309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 FELL English" panose="02000000000000000000" pitchFamily="2" charset="0"/>
                </a:rPr>
                <a:t>Update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D91EDC9-4159-460B-958C-1641ECDBA179}"/>
                </a:ext>
              </a:extLst>
            </p:cNvPr>
            <p:cNvSpPr txBox="1"/>
            <p:nvPr/>
          </p:nvSpPr>
          <p:spPr>
            <a:xfrm>
              <a:off x="784412" y="2844225"/>
              <a:ext cx="82945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 FELL English" panose="02000000000000000000" pitchFamily="2" charset="0"/>
                </a:rPr>
                <a:t>Init</a:t>
              </a:r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F225F194-827C-4C9B-A479-233DA8E5E3A0}"/>
                </a:ext>
              </a:extLst>
            </p:cNvPr>
            <p:cNvCxnSpPr>
              <a:stCxn id="7" idx="3"/>
              <a:endCxn id="4" idx="1"/>
            </p:cNvCxnSpPr>
            <p:nvPr/>
          </p:nvCxnSpPr>
          <p:spPr>
            <a:xfrm>
              <a:off x="1613870" y="3136613"/>
              <a:ext cx="1538526" cy="3427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9">
              <a:extLst>
                <a:ext uri="{FF2B5EF4-FFF2-40B4-BE49-F238E27FC236}">
                  <a16:creationId xmlns:a16="http://schemas.microsoft.com/office/drawing/2014/main" id="{87AB172A-9C55-44F8-9685-6FBC4FF77AA2}"/>
                </a:ext>
              </a:extLst>
            </p:cNvPr>
            <p:cNvCxnSpPr>
              <a:cxnSpLocks/>
              <a:stCxn id="6" idx="2"/>
              <a:endCxn id="4" idx="2"/>
            </p:cNvCxnSpPr>
            <p:nvPr/>
          </p:nvCxnSpPr>
          <p:spPr>
            <a:xfrm rot="5400000">
              <a:off x="5269786" y="1965987"/>
              <a:ext cx="3428" cy="2929452"/>
            </a:xfrm>
            <a:prstGeom prst="curvedConnector3">
              <a:avLst>
                <a:gd name="adj1" fmla="val 6768611"/>
              </a:avLst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DC6D9379-6656-44FC-8248-34775D71255B}"/>
                </a:ext>
              </a:extLst>
            </p:cNvPr>
            <p:cNvCxnSpPr>
              <a:cxnSpLocks/>
              <a:stCxn id="5" idx="2"/>
              <a:endCxn id="6" idx="0"/>
            </p:cNvCxnSpPr>
            <p:nvPr/>
          </p:nvCxnSpPr>
          <p:spPr>
            <a:xfrm>
              <a:off x="6736226" y="1702805"/>
              <a:ext cx="0" cy="1141419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389BC35-1025-48B5-B495-2706A9855785}"/>
                </a:ext>
              </a:extLst>
            </p:cNvPr>
            <p:cNvSpPr txBox="1"/>
            <p:nvPr/>
          </p:nvSpPr>
          <p:spPr>
            <a:xfrm>
              <a:off x="3309074" y="4832866"/>
              <a:ext cx="10196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 FELL English" panose="02000000000000000000" pitchFamily="2" charset="0"/>
                </a:rPr>
                <a:t>View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E088421E-D2C3-4478-9806-7482DF3F88C0}"/>
                </a:ext>
              </a:extLst>
            </p:cNvPr>
            <p:cNvCxnSpPr>
              <a:cxnSpLocks/>
              <a:stCxn id="4" idx="2"/>
              <a:endCxn id="25" idx="0"/>
            </p:cNvCxnSpPr>
            <p:nvPr/>
          </p:nvCxnSpPr>
          <p:spPr>
            <a:xfrm>
              <a:off x="3806774" y="3432427"/>
              <a:ext cx="12119" cy="1400439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262B349A-0888-4452-ADBF-17697CD10F69}"/>
                </a:ext>
              </a:extLst>
            </p:cNvPr>
            <p:cNvCxnSpPr>
              <a:cxnSpLocks/>
              <a:stCxn id="4" idx="3"/>
              <a:endCxn id="6" idx="1"/>
            </p:cNvCxnSpPr>
            <p:nvPr/>
          </p:nvCxnSpPr>
          <p:spPr>
            <a:xfrm flipV="1">
              <a:off x="4461152" y="3136612"/>
              <a:ext cx="1538526" cy="3428"/>
            </a:xfrm>
            <a:prstGeom prst="straightConnector1">
              <a:avLst/>
            </a:prstGeom>
            <a:ln w="31750">
              <a:solidFill>
                <a:schemeClr val="tx1"/>
              </a:solidFill>
              <a:prstDash val="sysDot"/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2D9B18C-DA5D-4649-B086-0D92CA3E541D}"/>
                </a:ext>
              </a:extLst>
            </p:cNvPr>
            <p:cNvSpPr txBox="1"/>
            <p:nvPr/>
          </p:nvSpPr>
          <p:spPr>
            <a:xfrm>
              <a:off x="9143740" y="2847650"/>
              <a:ext cx="139794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 FELL English" panose="02000000000000000000" pitchFamily="2" charset="0"/>
                </a:rPr>
                <a:t>Decide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329D380-0ABB-4645-BD49-E0FC36996BB8}"/>
                </a:ext>
              </a:extLst>
            </p:cNvPr>
            <p:cNvCxnSpPr>
              <a:cxnSpLocks/>
              <a:stCxn id="6" idx="3"/>
              <a:endCxn id="12" idx="1"/>
            </p:cNvCxnSpPr>
            <p:nvPr/>
          </p:nvCxnSpPr>
          <p:spPr>
            <a:xfrm>
              <a:off x="7472774" y="3136612"/>
              <a:ext cx="1670966" cy="3426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9">
              <a:extLst>
                <a:ext uri="{FF2B5EF4-FFF2-40B4-BE49-F238E27FC236}">
                  <a16:creationId xmlns:a16="http://schemas.microsoft.com/office/drawing/2014/main" id="{B95C4C2F-09F6-4DA4-9F5B-B2ABDB95FA65}"/>
                </a:ext>
              </a:extLst>
            </p:cNvPr>
            <p:cNvCxnSpPr>
              <a:cxnSpLocks/>
              <a:stCxn id="12" idx="0"/>
              <a:endCxn id="5" idx="3"/>
            </p:cNvCxnSpPr>
            <p:nvPr/>
          </p:nvCxnSpPr>
          <p:spPr>
            <a:xfrm rot="16200000" flipV="1">
              <a:off x="8000307" y="1005243"/>
              <a:ext cx="1437232" cy="2247582"/>
            </a:xfrm>
            <a:prstGeom prst="curvedConnector2">
              <a:avLst/>
            </a:prstGeom>
            <a:ln w="3175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ABBD635-E4C2-4424-8277-4FE4E759512E}"/>
              </a:ext>
            </a:extLst>
          </p:cNvPr>
          <p:cNvSpPr txBox="1"/>
          <p:nvPr/>
        </p:nvSpPr>
        <p:spPr>
          <a:xfrm>
            <a:off x="7882302" y="3480097"/>
            <a:ext cx="17178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rPr>
              <a:t>Decision</a:t>
            </a:r>
          </a:p>
          <a:p>
            <a:pPr algn="ctr"/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 FELL English" panose="02000000000000000000" pitchFamily="2" charset="0"/>
              </a:rPr>
              <a:t>Needed</a:t>
            </a:r>
          </a:p>
        </p:txBody>
      </p:sp>
    </p:spTree>
    <p:extLst>
      <p:ext uri="{BB962C8B-B14F-4D97-AF65-F5344CB8AC3E}">
        <p14:creationId xmlns:p14="http://schemas.microsoft.com/office/powerpoint/2010/main" val="1619722583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C4E6947-2A6A-4C21-8FA6-E47414099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CBC043-F34F-4621-AAE5-C480BAE18E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209036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B287611-1E80-4323-8602-BEBBAE0EB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701A92B-98DF-457A-A9AB-50C9988F27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85968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5FF1CF-91A2-495F-9E55-7BF49D1EC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missing?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B870D1-781D-45D7-A33C-4CC0D68DB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Finish implementing the rules!</a:t>
            </a:r>
          </a:p>
          <a:p>
            <a:r>
              <a:rPr lang="en-US" dirty="0"/>
              <a:t>Effects (buffs &amp; </a:t>
            </a:r>
            <a:r>
              <a:rPr lang="en-US" dirty="0" err="1"/>
              <a:t>debuffs</a:t>
            </a:r>
            <a:r>
              <a:rPr lang="en-US" dirty="0"/>
              <a:t>)</a:t>
            </a:r>
          </a:p>
          <a:p>
            <a:r>
              <a:rPr lang="en-US" dirty="0"/>
              <a:t>Magic</a:t>
            </a:r>
          </a:p>
          <a:p>
            <a:r>
              <a:rPr lang="en-US" dirty="0"/>
              <a:t>Terrain, line of sight, cover…</a:t>
            </a:r>
          </a:p>
        </p:txBody>
      </p:sp>
    </p:spTree>
    <p:extLst>
      <p:ext uri="{BB962C8B-B14F-4D97-AF65-F5344CB8AC3E}">
        <p14:creationId xmlns:p14="http://schemas.microsoft.com/office/powerpoint/2010/main" val="892609432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B5FF1CF-91A2-495F-9E55-7BF49D1EC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missing?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B870D1-781D-45D7-A33C-4CC0D68DB3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Smart decisions!</a:t>
            </a:r>
          </a:p>
          <a:p>
            <a:r>
              <a:rPr lang="en-US" dirty="0"/>
              <a:t>Reinforcement Learning</a:t>
            </a:r>
          </a:p>
          <a:p>
            <a:pPr lvl="1"/>
            <a:r>
              <a:rPr lang="en-US" dirty="0"/>
              <a:t>Play a </a:t>
            </a:r>
            <a:r>
              <a:rPr lang="en-US" b="1" dirty="0"/>
              <a:t>lot</a:t>
            </a:r>
            <a:r>
              <a:rPr lang="en-US" dirty="0"/>
              <a:t> of games</a:t>
            </a:r>
          </a:p>
          <a:p>
            <a:pPr lvl="1"/>
            <a:r>
              <a:rPr lang="en-US" dirty="0"/>
              <a:t>Try a bit of everything</a:t>
            </a:r>
          </a:p>
          <a:p>
            <a:pPr lvl="1"/>
            <a:r>
              <a:rPr lang="en-US" dirty="0"/>
              <a:t>Do more of what works</a:t>
            </a:r>
          </a:p>
          <a:p>
            <a:pPr lvl="1"/>
            <a:r>
              <a:rPr lang="en-US" dirty="0"/>
              <a:t>Do less of what doesn’t work</a:t>
            </a:r>
          </a:p>
        </p:txBody>
      </p:sp>
    </p:spTree>
    <p:extLst>
      <p:ext uri="{BB962C8B-B14F-4D97-AF65-F5344CB8AC3E}">
        <p14:creationId xmlns:p14="http://schemas.microsoft.com/office/powerpoint/2010/main" val="70184736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3AFC3E-29C9-4A54-9E8C-A35D5D760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modeling difficult?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808AEE-5C6A-4552-8C27-DF9E97BE74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Easy to understand vs. easy to code?</a:t>
            </a:r>
          </a:p>
          <a:p>
            <a:r>
              <a:rPr lang="en-US" dirty="0"/>
              <a:t>Explaining by examples</a:t>
            </a:r>
          </a:p>
          <a:p>
            <a:r>
              <a:rPr lang="en-US"/>
              <a:t>Omitting obvious </a:t>
            </a:r>
            <a:r>
              <a:rPr lang="en-US" dirty="0"/>
              <a:t>c</a:t>
            </a:r>
            <a:r>
              <a:rPr lang="en-US"/>
              <a:t>ontext</a:t>
            </a:r>
            <a:endParaRPr lang="en-US" dirty="0"/>
          </a:p>
          <a:p>
            <a:pPr lvl="1"/>
            <a:r>
              <a:rPr lang="en-US" dirty="0"/>
              <a:t>“My friend has one head, 2 legs, and 2 arms”</a:t>
            </a:r>
          </a:p>
          <a:p>
            <a:r>
              <a:rPr lang="en-US" dirty="0"/>
              <a:t>Eagerness to have found the model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7039954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8C2FD-3FD5-4FBC-B4A0-AB4927A33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 (Cast “Bless”)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590C047-808F-41B1-8599-7B68CE09716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465" y="1825625"/>
            <a:ext cx="3481070" cy="4351338"/>
          </a:xfr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FDDEABD-930E-4C3F-A930-F7D9D16CB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@</a:t>
            </a:r>
            <a:r>
              <a:rPr lang="en-US" dirty="0" err="1"/>
              <a:t>brandewinder</a:t>
            </a:r>
            <a:endParaRPr lang="en-US" dirty="0"/>
          </a:p>
          <a:p>
            <a:r>
              <a:rPr lang="en-US" dirty="0"/>
              <a:t>brandewinder.com</a:t>
            </a:r>
          </a:p>
          <a:p>
            <a:endParaRPr lang="en-US" i="1" dirty="0"/>
          </a:p>
          <a:p>
            <a:pPr marL="0" indent="0">
              <a:buNone/>
            </a:pPr>
            <a:r>
              <a:rPr lang="en-US" dirty="0"/>
              <a:t>Github repo: </a:t>
            </a:r>
          </a:p>
          <a:p>
            <a:pPr marL="0" indent="0">
              <a:buNone/>
            </a:pPr>
            <a:r>
              <a:rPr lang="en-US" dirty="0" err="1"/>
              <a:t>mathias-brandewinder</a:t>
            </a:r>
            <a:r>
              <a:rPr lang="en-US" dirty="0"/>
              <a:t> /</a:t>
            </a:r>
            <a:r>
              <a:rPr lang="en-US" dirty="0" err="1"/>
              <a:t>MonsterVault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493318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377101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E352739-4B2B-4E53-8D67-E320A8E8F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Side note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98A91-759D-43ED-8899-14C7A5B0C4B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The specification is full of </a:t>
            </a:r>
            <a:r>
              <a:rPr lang="en-US" strike="sngStrike" dirty="0"/>
              <a:t>lies</a:t>
            </a:r>
            <a:r>
              <a:rPr lang="en-US" dirty="0"/>
              <a:t> half-truths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D0CDC4C-9179-4BE0-B253-E7EF344AAC7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948111"/>
            <a:ext cx="5181600" cy="4106366"/>
          </a:xfrm>
        </p:spPr>
      </p:pic>
    </p:spTree>
    <p:extLst>
      <p:ext uri="{BB962C8B-B14F-4D97-AF65-F5344CB8AC3E}">
        <p14:creationId xmlns:p14="http://schemas.microsoft.com/office/powerpoint/2010/main" val="3494016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2345</TotalTime>
  <Words>2797</Words>
  <Application>Microsoft Office PowerPoint</Application>
  <PresentationFormat>Widescreen</PresentationFormat>
  <Paragraphs>473</Paragraphs>
  <Slides>103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103</vt:i4>
      </vt:variant>
    </vt:vector>
  </HeadingPairs>
  <TitlesOfParts>
    <vt:vector size="106" baseType="lpstr">
      <vt:lpstr>Arial</vt:lpstr>
      <vt:lpstr>IM FELL English</vt:lpstr>
      <vt:lpstr>Office Theme</vt:lpstr>
      <vt:lpstr>Dungeons, Dragons  &amp; Functions</vt:lpstr>
      <vt:lpstr>PowerPoint Presentation</vt:lpstr>
      <vt:lpstr>PowerPoint Presentation</vt:lpstr>
      <vt:lpstr>Role Playing Games (RPGs)</vt:lpstr>
      <vt:lpstr>Origin Story</vt:lpstr>
      <vt:lpstr>Our campaign</vt:lpstr>
      <vt:lpstr>Rules</vt:lpstr>
      <vt:lpstr>Agency</vt:lpstr>
      <vt:lpstr>What makes a game interesting?</vt:lpstr>
      <vt:lpstr>Dungeons and Dragons, a.k.a D&amp;D</vt:lpstr>
      <vt:lpstr>Player’s Handbook (PHB)</vt:lpstr>
      <vt:lpstr>PHB (316), DMG (320), MM (352)</vt:lpstr>
      <vt:lpstr>Playing D&amp;D</vt:lpstr>
      <vt:lpstr>Domain Modelling</vt:lpstr>
      <vt:lpstr>Ogres, Goblins, &amp; Company</vt:lpstr>
      <vt:lpstr>PowerPoint Presentation</vt:lpstr>
      <vt:lpstr>Abilities</vt:lpstr>
      <vt:lpstr>Discriminated Union</vt:lpstr>
      <vt:lpstr>Abilities</vt:lpstr>
      <vt:lpstr>Record</vt:lpstr>
      <vt:lpstr>Pattern Matching</vt:lpstr>
      <vt:lpstr>Pipe forward</vt:lpstr>
      <vt:lpstr>PowerPoint Presentation</vt:lpstr>
      <vt:lpstr>Function</vt:lpstr>
      <vt:lpstr>PowerPoint Presentation</vt:lpstr>
      <vt:lpstr>Algebraic Data Types</vt:lpstr>
      <vt:lpstr>Level Up!</vt:lpstr>
      <vt:lpstr>PowerPoint Presentation</vt:lpstr>
      <vt:lpstr>Ubiquitous Language</vt:lpstr>
      <vt:lpstr>PowerPoint Presentation</vt:lpstr>
      <vt:lpstr>A Language Mess</vt:lpstr>
      <vt:lpstr>Goblin attacks</vt:lpstr>
      <vt:lpstr>Common structure: record / AND</vt:lpstr>
      <vt:lpstr>Different structure: OR</vt:lpstr>
      <vt:lpstr>Melee &amp; Ranged</vt:lpstr>
      <vt:lpstr>PowerPoint Presentation</vt:lpstr>
      <vt:lpstr>Attack: a sketch</vt:lpstr>
      <vt:lpstr>PowerPoint Presentation</vt:lpstr>
      <vt:lpstr>Pattern Match to extract data</vt:lpstr>
      <vt:lpstr>PowerPoint Presentation</vt:lpstr>
      <vt:lpstr>PowerPoint Presentation</vt:lpstr>
      <vt:lpstr>Problem: which is it?</vt:lpstr>
      <vt:lpstr>PowerPoint Presentation</vt:lpstr>
      <vt:lpstr>PowerPoint Presentation</vt:lpstr>
      <vt:lpstr>Traps</vt:lpstr>
      <vt:lpstr>PowerPoint Presentation</vt:lpstr>
      <vt:lpstr>Lies, damned lies, and specifications</vt:lpstr>
      <vt:lpstr>Goblin attacks</vt:lpstr>
      <vt:lpstr>Wyvern attacks</vt:lpstr>
      <vt:lpstr>True means “usually true”</vt:lpstr>
      <vt:lpstr>One, or “At least one”?</vt:lpstr>
      <vt:lpstr>PowerPoint Presentation</vt:lpstr>
      <vt:lpstr>One, or “Maybe one”?</vt:lpstr>
      <vt:lpstr>PowerPoint Presentation</vt:lpstr>
      <vt:lpstr>Light, Heavy Weapons</vt:lpstr>
      <vt:lpstr>PowerPoint Presentation</vt:lpstr>
      <vt:lpstr>The truth…</vt:lpstr>
      <vt:lpstr>Is it really closed?</vt:lpstr>
      <vt:lpstr>Composition</vt:lpstr>
      <vt:lpstr>Questions to ask</vt:lpstr>
      <vt:lpstr>Dice Rolls</vt:lpstr>
      <vt:lpstr>PowerPoint Presentation</vt:lpstr>
      <vt:lpstr>Dice are everywhere</vt:lpstr>
      <vt:lpstr>We would like something like…</vt:lpstr>
      <vt:lpstr>Tomas Petricek</vt:lpstr>
      <vt:lpstr>What we would like</vt:lpstr>
      <vt:lpstr>Let’s try that out</vt:lpstr>
      <vt:lpstr>Internal DSL / Expressions</vt:lpstr>
      <vt:lpstr>Evaluation</vt:lpstr>
      <vt:lpstr>Comments</vt:lpstr>
      <vt:lpstr>Fable Elmish</vt:lpstr>
      <vt:lpstr>Turns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is an application?</vt:lpstr>
      <vt:lpstr>MVU / Model-View-Update</vt:lpstr>
      <vt:lpstr>Fable Elmish</vt:lpstr>
      <vt:lpstr>Demo</vt:lpstr>
      <vt:lpstr>Automata</vt:lpstr>
      <vt:lpstr>My real goal</vt:lpstr>
      <vt:lpstr>What is a fair fight?</vt:lpstr>
      <vt:lpstr>Estimating probability of survival</vt:lpstr>
      <vt:lpstr>Automated Decision Making</vt:lpstr>
      <vt:lpstr>Scott Wlaschin</vt:lpstr>
      <vt:lpstr>Representing decisions</vt:lpstr>
      <vt:lpstr>Representing Decisions</vt:lpstr>
      <vt:lpstr>PowerPoint Presentation</vt:lpstr>
      <vt:lpstr>Demo</vt:lpstr>
      <vt:lpstr>Conclusion</vt:lpstr>
      <vt:lpstr>What’s missing?</vt:lpstr>
      <vt:lpstr>What’s missing?</vt:lpstr>
      <vt:lpstr>What makes modeling difficult?</vt:lpstr>
      <vt:lpstr>Thank You! (Cast “Bless”)</vt:lpstr>
      <vt:lpstr>PowerPoint Presentation</vt:lpstr>
      <vt:lpstr>Side note</vt:lpstr>
      <vt:lpstr>Turns</vt:lpstr>
      <vt:lpstr>Reactions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Parchment</dc:title>
  <dc:creator>Mathias Brandewinder</dc:creator>
  <cp:lastModifiedBy>Mathias Brandewinder</cp:lastModifiedBy>
  <cp:revision>36</cp:revision>
  <dcterms:created xsi:type="dcterms:W3CDTF">2018-10-31T23:32:39Z</dcterms:created>
  <dcterms:modified xsi:type="dcterms:W3CDTF">2019-02-15T18:10:59Z</dcterms:modified>
</cp:coreProperties>
</file>

<file path=docProps/thumbnail.jpeg>
</file>